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320" r:id="rId3"/>
    <p:sldId id="343" r:id="rId4"/>
    <p:sldId id="332" r:id="rId5"/>
    <p:sldId id="310" r:id="rId6"/>
    <p:sldId id="266" r:id="rId7"/>
    <p:sldId id="321" r:id="rId8"/>
    <p:sldId id="289" r:id="rId9"/>
    <p:sldId id="269" r:id="rId10"/>
    <p:sldId id="270" r:id="rId11"/>
    <p:sldId id="274" r:id="rId12"/>
    <p:sldId id="324" r:id="rId13"/>
    <p:sldId id="323" r:id="rId14"/>
    <p:sldId id="312" r:id="rId15"/>
    <p:sldId id="334" r:id="rId16"/>
    <p:sldId id="325" r:id="rId17"/>
    <p:sldId id="313" r:id="rId18"/>
    <p:sldId id="314" r:id="rId19"/>
    <p:sldId id="315" r:id="rId20"/>
    <p:sldId id="344" r:id="rId21"/>
    <p:sldId id="326" r:id="rId22"/>
    <p:sldId id="340" r:id="rId23"/>
    <p:sldId id="284" r:id="rId24"/>
    <p:sldId id="345" r:id="rId25"/>
    <p:sldId id="346" r:id="rId26"/>
    <p:sldId id="347" r:id="rId27"/>
    <p:sldId id="349" r:id="rId28"/>
    <p:sldId id="316" r:id="rId29"/>
    <p:sldId id="337" r:id="rId30"/>
    <p:sldId id="348" r:id="rId31"/>
    <p:sldId id="318" r:id="rId32"/>
    <p:sldId id="319" r:id="rId33"/>
    <p:sldId id="350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4C"/>
    <a:srgbClr val="000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540" y="-96"/>
      </p:cViewPr>
      <p:guideLst>
        <p:guide orient="horz" pos="4128"/>
        <p:guide pos="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272E519-F7E2-C348-81DF-1C90228FD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64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B32A4B63-437A-604F-A259-2914E9086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02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D05F4D-29E2-7D47-BD2D-FB5088FE9674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926814-E5E1-A64D-8FBB-4153197B187C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9F07BA-59B9-4A4C-A503-2A1EC652B0D4}" type="slidenum">
              <a:rPr lang="en-US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42C0E-A70E-1247-8D1B-A0A18CE9CA04}" type="slidenum">
              <a:rPr lang="en-US"/>
              <a:pPr/>
              <a:t>14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Imidacloprid mean LD50 = 280 ppb 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AE8CAF-2DA7-554C-BAAD-91006C64E7E0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In the mid-Atlantic we have roughly 500 species of bees. Though the effectiveness of many non-Apis bees is documented, we still tend to assume that honey bees are providing the majority of pollination.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Dose used was 1.34 </a:t>
            </a:r>
            <a:r>
              <a:rPr lang="en-US" dirty="0" err="1" smtClean="0"/>
              <a:t>ng</a:t>
            </a:r>
            <a:r>
              <a:rPr lang="en-US" dirty="0" smtClean="0"/>
              <a:t> in 20 </a:t>
            </a:r>
            <a:r>
              <a:rPr lang="en-US" dirty="0" err="1" smtClean="0"/>
              <a:t>ul</a:t>
            </a:r>
            <a:r>
              <a:rPr lang="en-US" dirty="0" smtClean="0"/>
              <a:t> of sucrose</a:t>
            </a:r>
            <a:r>
              <a:rPr lang="en-US" baseline="0" dirty="0" smtClean="0"/>
              <a:t> solution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DB2919-B7E9-CF40-BF32-66D12D7A9788}" type="slidenum">
              <a:rPr lang="en-US"/>
              <a:pPr/>
              <a:t>23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4A7388-DA60-F74F-BFB1-E22893604EF3}" type="slidenum">
              <a:rPr lang="en-US"/>
              <a:pPr/>
              <a:t>24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480E0-F925-5043-B01F-CE0ACBEBAA7B}" type="slidenum">
              <a:rPr lang="en-US"/>
              <a:pPr/>
              <a:t>25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AF8C5-7BD4-1A41-A21B-7E8B7812CCAE}" type="slidenum">
              <a:rPr lang="en-US"/>
              <a:pPr/>
              <a:t>28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EE6485-30FA-1D42-878F-5CA114DCADE2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298CB1-D2E2-FB43-9FD9-C8D98D5C6675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89268-852E-3042-AD7E-BDF6843AE9D7}" type="slidenum">
              <a:rPr lang="en-US"/>
              <a:pPr/>
              <a:t>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927F5-9B03-4E40-8E00-C61F20A13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8D928-B465-8041-B163-D4C065B36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91B6D-FDAB-FB44-904F-79C307401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60246-DCFA-7548-A921-FFB1F0103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4B2DA-91A1-0A45-B6E2-75C14D478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EC77B-63A5-5B4E-A8BF-51845AA3C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ED608-FC97-7F40-820B-876F47766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D88D2-59B3-0740-ABBD-882C35E69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7C0A0-4496-EB47-8BF3-5A02F221D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D1BD-27E5-2940-9A21-09C094E43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10511-AF3B-FC42-A3C3-1A060CCB5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36BB76A-9F50-AF40-AA3D-ADCD6C927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/>
          <a:ea typeface="+mn-ea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/>
          <a:ea typeface="+mn-ea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/>
          <a:ea typeface="+mn-ea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/>
          <a:ea typeface="+mn-ea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ollen_forager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9200" y="4462463"/>
            <a:ext cx="28448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2590800"/>
            <a:ext cx="8686800" cy="1143000"/>
          </a:xfrm>
        </p:spPr>
        <p:txBody>
          <a:bodyPr/>
          <a:lstStyle/>
          <a:p>
            <a:pPr eaLnBrk="1" hangingPunct="1"/>
            <a:r>
              <a:rPr lang="en-US" sz="4600" dirty="0" smtClean="0">
                <a:latin typeface="Times New Roman" charset="0"/>
              </a:rPr>
              <a:t>Bee Health in North America</a:t>
            </a:r>
            <a:r>
              <a:rPr lang="en-US" sz="4800" dirty="0" smtClean="0">
                <a:latin typeface="Times New Roman" charset="0"/>
              </a:rPr>
              <a:t/>
            </a:r>
            <a:br>
              <a:rPr lang="en-US" sz="4800" dirty="0" smtClean="0">
                <a:latin typeface="Times New Roman" charset="0"/>
              </a:rPr>
            </a:br>
            <a:r>
              <a:rPr lang="en-US" i="1" dirty="0" smtClean="0">
                <a:latin typeface="Times New Roman" charset="0"/>
              </a:rPr>
              <a:t>Understanding Colony Decline</a:t>
            </a:r>
            <a:endParaRPr lang="en-US" sz="4800" i="1" dirty="0" smtClean="0">
              <a:latin typeface="Times New Roman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3600" dirty="0">
                <a:latin typeface="Times New Roman" charset="0"/>
              </a:rPr>
              <a:t>Rick Fell, Professor Emeritus</a:t>
            </a:r>
          </a:p>
          <a:p>
            <a:pPr eaLnBrk="1" hangingPunct="1">
              <a:spcBef>
                <a:spcPct val="0"/>
              </a:spcBef>
            </a:pPr>
            <a:r>
              <a:rPr lang="en-US" sz="3600" dirty="0">
                <a:latin typeface="Times New Roman" charset="0"/>
              </a:rPr>
              <a:t>Department of Entomology</a:t>
            </a:r>
          </a:p>
          <a:p>
            <a:pPr eaLnBrk="1" hangingPunct="1">
              <a:spcBef>
                <a:spcPct val="0"/>
              </a:spcBef>
            </a:pPr>
            <a:r>
              <a:rPr lang="en-US" sz="3600">
                <a:latin typeface="Times New Roman" charset="0"/>
              </a:rPr>
              <a:t>Virginia Tech</a:t>
            </a:r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"/>
            <a:ext cx="42560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VT_marn208_shield2.5in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12" y="6205041"/>
            <a:ext cx="2071688" cy="348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Colony Collapse Disorder</a:t>
            </a:r>
          </a:p>
        </p:txBody>
      </p:sp>
      <p:pic>
        <p:nvPicPr>
          <p:cNvPr id="33795" name="Picture 3" descr="Georgia07CCD 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Georgia07CCD 0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392486">
            <a:off x="5208588" y="2182812"/>
            <a:ext cx="40386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81000" y="5727700"/>
            <a:ext cx="8305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>
                <a:latin typeface="Times" charset="0"/>
              </a:rPr>
              <a:t>Photographs from a collapsing colony in Georgia.  Large amounts of brood but few adults. (photos from Jeff Pettis, USDA)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Colony Collapse vs. Winter Loss</a:t>
            </a:r>
          </a:p>
        </p:txBody>
      </p:sp>
      <p:pic>
        <p:nvPicPr>
          <p:cNvPr id="35843" name="Picture 3" descr="DeadHive_collaps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4802188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DeadHive_starvat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581400"/>
            <a:ext cx="40386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257800" y="1447800"/>
            <a:ext cx="34448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>
                <a:solidFill>
                  <a:srgbClr val="00004C"/>
                </a:solidFill>
                <a:latin typeface="Times" charset="0"/>
              </a:rPr>
              <a:t>CCD is characterized by an absence of bees, the presence of food reserves, and often capped brood. 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57200" y="5638800"/>
            <a:ext cx="43592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>
                <a:solidFill>
                  <a:srgbClr val="00004C"/>
                </a:solidFill>
                <a:latin typeface="Times" charset="0"/>
              </a:rPr>
              <a:t>Typical winter loss - lack of food, plus presence of dead bees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CCD - A New or Old Problem?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077200" cy="4800600"/>
          </a:xfrm>
        </p:spPr>
        <p:txBody>
          <a:bodyPr/>
          <a:lstStyle/>
          <a:p>
            <a:pPr marL="346075" indent="-346075">
              <a:lnSpc>
                <a:spcPct val="90000"/>
              </a:lnSpc>
              <a:spcAft>
                <a:spcPct val="25000"/>
              </a:spcAft>
              <a:buClr>
                <a:srgbClr val="FF0000"/>
              </a:buClr>
            </a:pPr>
            <a:r>
              <a:rPr lang="en-US" sz="2800" dirty="0" smtClean="0">
                <a:solidFill>
                  <a:srgbClr val="000073"/>
                </a:solidFill>
                <a:latin typeface="Times New Roman" charset="0"/>
              </a:rPr>
              <a:t>Similar symptoms reported as early as 1890’s:</a:t>
            </a:r>
            <a:r>
              <a:rPr lang="en-US" sz="2400" dirty="0" smtClean="0">
                <a:solidFill>
                  <a:srgbClr val="000073"/>
                </a:solidFill>
                <a:latin typeface="Times New Roman" charset="0"/>
              </a:rPr>
              <a:t> 	Disappearing Disease, first reported in 1915 </a:t>
            </a:r>
            <a:endParaRPr lang="en-US" sz="2000" dirty="0" smtClean="0">
              <a:solidFill>
                <a:srgbClr val="000073"/>
              </a:solidFill>
              <a:latin typeface="Times New Roman" charset="0"/>
            </a:endParaRPr>
          </a:p>
          <a:p>
            <a:pPr marL="801688" lvl="1" indent="-344488">
              <a:lnSpc>
                <a:spcPct val="90000"/>
              </a:lnSpc>
              <a:spcAft>
                <a:spcPct val="25000"/>
              </a:spcAft>
              <a:buClr>
                <a:srgbClr val="008040"/>
              </a:buClr>
              <a:buFont typeface="Wingdings" charset="2"/>
              <a:buChar char="ü"/>
            </a:pPr>
            <a:r>
              <a:rPr lang="en-US" sz="2600" dirty="0">
                <a:solidFill>
                  <a:srgbClr val="000073"/>
                </a:solidFill>
                <a:latin typeface="Times New Roman" charset="0"/>
              </a:rPr>
              <a:t>Large losses of adult bees with no accumulation of dead bees in the hive or at the entrance</a:t>
            </a:r>
          </a:p>
          <a:p>
            <a:pPr marL="801688" lvl="1" indent="-344488">
              <a:lnSpc>
                <a:spcPct val="90000"/>
              </a:lnSpc>
              <a:spcAft>
                <a:spcPct val="25000"/>
              </a:spcAft>
              <a:buClr>
                <a:srgbClr val="008040"/>
              </a:buClr>
              <a:buFont typeface="Wingdings" charset="2"/>
              <a:buChar char="ü"/>
            </a:pPr>
            <a:r>
              <a:rPr lang="en-US" sz="2600" dirty="0">
                <a:solidFill>
                  <a:srgbClr val="000073"/>
                </a:solidFill>
                <a:latin typeface="Times New Roman" charset="0"/>
              </a:rPr>
              <a:t>Queens were generally the last to be affected</a:t>
            </a:r>
          </a:p>
          <a:p>
            <a:pPr marL="801688" lvl="1" indent="-344488">
              <a:lnSpc>
                <a:spcPct val="90000"/>
              </a:lnSpc>
              <a:spcAft>
                <a:spcPct val="25000"/>
              </a:spcAft>
              <a:buClr>
                <a:srgbClr val="008040"/>
              </a:buClr>
              <a:buFont typeface="Wingdings" charset="2"/>
              <a:buChar char="ü"/>
            </a:pPr>
            <a:r>
              <a:rPr lang="en-US" sz="2600" dirty="0">
                <a:solidFill>
                  <a:srgbClr val="000073"/>
                </a:solidFill>
                <a:latin typeface="Times New Roman" charset="0"/>
              </a:rPr>
              <a:t>Pollen and honey stores were normal and often abundant  in dead hives</a:t>
            </a:r>
          </a:p>
          <a:p>
            <a:pPr marL="801688" lvl="1" indent="-344488">
              <a:lnSpc>
                <a:spcPct val="90000"/>
              </a:lnSpc>
              <a:spcAft>
                <a:spcPct val="25000"/>
              </a:spcAft>
              <a:buClr>
                <a:srgbClr val="008040"/>
              </a:buClr>
              <a:buFont typeface="Wingdings" charset="2"/>
              <a:buChar char="ü"/>
            </a:pPr>
            <a:r>
              <a:rPr lang="en-US" sz="2600" dirty="0">
                <a:solidFill>
                  <a:srgbClr val="000073"/>
                </a:solidFill>
                <a:latin typeface="Times New Roman" charset="0"/>
              </a:rPr>
              <a:t>No single pathogen was ever identified or associated with the disorder</a:t>
            </a:r>
            <a:endParaRPr lang="en-US" sz="2400" dirty="0">
              <a:solidFill>
                <a:srgbClr val="000073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spcAft>
                <a:spcPct val="25000"/>
              </a:spcAft>
            </a:pPr>
            <a:endParaRPr lang="en-US" sz="2400" dirty="0">
              <a:solidFill>
                <a:srgbClr val="000073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84188" y="76200"/>
            <a:ext cx="8153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charset="0"/>
                <a:ea typeface="Times New Roman" charset="0"/>
                <a:cs typeface="Times New Roman" charset="0"/>
              </a:rPr>
              <a:t>Causes of Honey Bee Colony Decline</a:t>
            </a:r>
          </a:p>
        </p:txBody>
      </p:sp>
      <p:pic>
        <p:nvPicPr>
          <p:cNvPr id="39939" name="Content Placeholder 4" descr="colony-collapse-cartoon.jpg"/>
          <p:cNvPicPr>
            <a:picLocks noGrp="1" noChangeAspect="1"/>
          </p:cNvPicPr>
          <p:nvPr>
            <p:ph idx="1"/>
          </p:nvPr>
        </p:nvPicPr>
        <p:blipFill>
          <a:blip r:embed="rId3"/>
          <a:srcRect l="-2113" r="-2113"/>
          <a:stretch>
            <a:fillRect/>
          </a:stretch>
        </p:blipFill>
        <p:spPr>
          <a:xfrm>
            <a:off x="-98425" y="1447800"/>
            <a:ext cx="9318625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24800" cy="1143000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en-US" sz="4200" dirty="0">
                <a:latin typeface="Times New Roman" charset="0"/>
              </a:rPr>
              <a:t>Where Do We Stand On </a:t>
            </a:r>
            <a:r>
              <a:rPr lang="en-US" sz="4200" dirty="0" smtClean="0">
                <a:latin typeface="Times New Roman" charset="0"/>
              </a:rPr>
              <a:t>CCD and Colony Decline?</a:t>
            </a:r>
            <a:endParaRPr lang="en-US" sz="4200" dirty="0">
              <a:latin typeface="Times New Roman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058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</a:pPr>
            <a:r>
              <a:rPr lang="en-US" sz="2600" dirty="0" smtClean="0">
                <a:solidFill>
                  <a:srgbClr val="000062"/>
                </a:solidFill>
                <a:latin typeface="Times New Roman" charset="0"/>
              </a:rPr>
              <a:t>No specific cause has been identified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  <a:buClr>
                <a:srgbClr val="008040"/>
              </a:buClr>
              <a:buFont typeface="Wingdings" charset="2"/>
              <a:buChar char="ü"/>
            </a:pPr>
            <a:r>
              <a:rPr lang="en-US" sz="2300" dirty="0" smtClean="0">
                <a:solidFill>
                  <a:srgbClr val="000062"/>
                </a:solidFill>
                <a:latin typeface="Times New Roman" charset="0"/>
              </a:rPr>
              <a:t>No </a:t>
            </a:r>
            <a:r>
              <a:rPr lang="en-US" sz="2300" dirty="0">
                <a:solidFill>
                  <a:srgbClr val="000062"/>
                </a:solidFill>
                <a:latin typeface="Times New Roman" charset="0"/>
              </a:rPr>
              <a:t>environmental agents or chemicals stand out as being causative agents</a:t>
            </a:r>
            <a:endParaRPr lang="en-US" sz="2300" dirty="0" smtClean="0">
              <a:solidFill>
                <a:srgbClr val="000062"/>
              </a:solidFill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spcAft>
                <a:spcPts val="360"/>
              </a:spcAft>
              <a:buClr>
                <a:srgbClr val="FF0000"/>
              </a:buClr>
            </a:pPr>
            <a:r>
              <a:rPr lang="en-US" sz="2600" dirty="0" smtClean="0">
                <a:solidFill>
                  <a:srgbClr val="000062"/>
                </a:solidFill>
                <a:latin typeface="Times New Roman" charset="0"/>
              </a:rPr>
              <a:t>Possible causes of colony decline</a:t>
            </a:r>
          </a:p>
          <a:p>
            <a:pPr lvl="1" eaLnBrk="1" hangingPunct="1">
              <a:lnSpc>
                <a:spcPct val="90000"/>
              </a:lnSpc>
              <a:spcAft>
                <a:spcPts val="300"/>
              </a:spcAft>
              <a:buClr>
                <a:srgbClr val="008040"/>
              </a:buClr>
              <a:buFont typeface="Wingdings" charset="2"/>
              <a:buChar char="ü"/>
            </a:pPr>
            <a:r>
              <a:rPr lang="en-US" sz="2300" dirty="0" smtClean="0">
                <a:solidFill>
                  <a:srgbClr val="000062"/>
                </a:solidFill>
                <a:latin typeface="Times New Roman" charset="0"/>
              </a:rPr>
              <a:t>Chemical (pesticide) residues/contamination </a:t>
            </a:r>
          </a:p>
          <a:p>
            <a:pPr lvl="1" eaLnBrk="1" hangingPunct="1">
              <a:lnSpc>
                <a:spcPct val="90000"/>
              </a:lnSpc>
              <a:spcAft>
                <a:spcPts val="300"/>
              </a:spcAft>
              <a:buClr>
                <a:srgbClr val="008040"/>
              </a:buClr>
              <a:buFont typeface="Wingdings" charset="2"/>
              <a:buChar char="ü"/>
            </a:pPr>
            <a:r>
              <a:rPr lang="en-US" sz="2300" dirty="0" smtClean="0">
                <a:solidFill>
                  <a:srgbClr val="000062"/>
                </a:solidFill>
                <a:latin typeface="Times New Roman" charset="0"/>
              </a:rPr>
              <a:t>Parasite loads (especially </a:t>
            </a:r>
            <a:r>
              <a:rPr lang="en-US" sz="2300" dirty="0" err="1" smtClean="0">
                <a:solidFill>
                  <a:srgbClr val="000062"/>
                </a:solidFill>
                <a:latin typeface="Times New Roman" charset="0"/>
              </a:rPr>
              <a:t>Varroa</a:t>
            </a:r>
            <a:r>
              <a:rPr lang="en-US" sz="2300" dirty="0" smtClean="0">
                <a:solidFill>
                  <a:srgbClr val="000062"/>
                </a:solidFill>
                <a:latin typeface="Times New Roman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Aft>
                <a:spcPts val="300"/>
              </a:spcAft>
              <a:buClr>
                <a:srgbClr val="008040"/>
              </a:buClr>
              <a:buFont typeface="Wingdings" charset="2"/>
              <a:buChar char="ü"/>
            </a:pPr>
            <a:r>
              <a:rPr lang="en-US" sz="2300" dirty="0" smtClean="0">
                <a:solidFill>
                  <a:srgbClr val="000062"/>
                </a:solidFill>
                <a:latin typeface="Times New Roman" charset="0"/>
              </a:rPr>
              <a:t>Pathogens </a:t>
            </a:r>
            <a:r>
              <a:rPr lang="en-US" sz="2300" dirty="0">
                <a:solidFill>
                  <a:srgbClr val="000062"/>
                </a:solidFill>
                <a:latin typeface="Times New Roman" charset="0"/>
              </a:rPr>
              <a:t>of bees or brood:</a:t>
            </a:r>
            <a:r>
              <a:rPr lang="en-US" sz="2300" dirty="0" smtClean="0">
                <a:solidFill>
                  <a:srgbClr val="000062"/>
                </a:solidFill>
                <a:latin typeface="Times New Roman" charset="0"/>
              </a:rPr>
              <a:t> viruses (ABPV, KBV, IAPV, BQCV, DWV, SBV)</a:t>
            </a:r>
            <a:r>
              <a:rPr lang="en-US" sz="2300" dirty="0">
                <a:solidFill>
                  <a:srgbClr val="000062"/>
                </a:solidFill>
                <a:latin typeface="Times New Roman" charset="0"/>
              </a:rPr>
              <a:t>, </a:t>
            </a:r>
            <a:r>
              <a:rPr lang="en-US" sz="2300" i="1" dirty="0">
                <a:solidFill>
                  <a:srgbClr val="000062"/>
                </a:solidFill>
                <a:latin typeface="Times New Roman" charset="0"/>
              </a:rPr>
              <a:t>Nosema </a:t>
            </a:r>
            <a:r>
              <a:rPr lang="en-US" sz="2300" i="1" dirty="0" err="1" smtClean="0">
                <a:solidFill>
                  <a:srgbClr val="000062"/>
                </a:solidFill>
                <a:latin typeface="Times New Roman" charset="0"/>
              </a:rPr>
              <a:t>ceranae</a:t>
            </a:r>
            <a:r>
              <a:rPr lang="en-US" sz="2300" dirty="0" smtClean="0">
                <a:solidFill>
                  <a:srgbClr val="000062"/>
                </a:solidFill>
                <a:latin typeface="Times New Roman" charset="0"/>
              </a:rPr>
              <a:t>, Idiopathic brood disease syndrome</a:t>
            </a:r>
            <a:endParaRPr lang="en-US" sz="2300" i="1" dirty="0" smtClean="0">
              <a:solidFill>
                <a:srgbClr val="000062"/>
              </a:solidFill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  <a:spcAft>
                <a:spcPts val="300"/>
              </a:spcAft>
              <a:buClr>
                <a:srgbClr val="008040"/>
              </a:buClr>
              <a:buFont typeface="Wingdings" charset="2"/>
              <a:buChar char="ü"/>
            </a:pPr>
            <a:r>
              <a:rPr lang="en-US" sz="2300" dirty="0" smtClean="0">
                <a:solidFill>
                  <a:srgbClr val="000062"/>
                </a:solidFill>
                <a:latin typeface="Times New Roman" charset="0"/>
              </a:rPr>
              <a:t>Queen failure (relative risk colony mortality increases)</a:t>
            </a:r>
          </a:p>
          <a:p>
            <a:pPr lvl="1" eaLnBrk="1" hangingPunct="1">
              <a:lnSpc>
                <a:spcPct val="90000"/>
              </a:lnSpc>
              <a:spcAft>
                <a:spcPts val="300"/>
              </a:spcAft>
              <a:buClr>
                <a:srgbClr val="008040"/>
              </a:buClr>
              <a:buFont typeface="Wingdings" charset="2"/>
              <a:buChar char="ü"/>
            </a:pPr>
            <a:r>
              <a:rPr lang="en-US" sz="2300" dirty="0" smtClean="0">
                <a:solidFill>
                  <a:srgbClr val="000062"/>
                </a:solidFill>
                <a:latin typeface="Times New Roman" charset="0"/>
              </a:rPr>
              <a:t>Colony </a:t>
            </a:r>
            <a:r>
              <a:rPr lang="en-US" sz="2300" dirty="0">
                <a:solidFill>
                  <a:srgbClr val="000062"/>
                </a:solidFill>
                <a:latin typeface="Times New Roman" charset="0"/>
              </a:rPr>
              <a:t>stress (compromises immune system, may disrupt social system) - possible causes include poor nutrition, movement (migratory stress</a:t>
            </a:r>
            <a:r>
              <a:rPr lang="en-US" sz="2300" dirty="0" smtClean="0">
                <a:solidFill>
                  <a:srgbClr val="000062"/>
                </a:solidFill>
                <a:latin typeface="Times New Roman" charset="0"/>
              </a:rPr>
              <a:t>), environmental factors (drought, cold temperatures), pesticides</a:t>
            </a:r>
            <a:endParaRPr lang="en-US" sz="2300" dirty="0">
              <a:solidFill>
                <a:srgbClr val="000062"/>
              </a:solidFill>
              <a:latin typeface="Times New Roman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76225" y="614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Times" charset="0"/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286000"/>
            <a:ext cx="17526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10-Be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362200"/>
            <a:ext cx="38750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13" descr="Assoc Pre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1650" y="1143000"/>
            <a:ext cx="4451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itle 3"/>
          <p:cNvSpPr>
            <a:spLocks noGrp="1"/>
          </p:cNvSpPr>
          <p:nvPr>
            <p:ph type="title"/>
          </p:nvPr>
        </p:nvSpPr>
        <p:spPr>
          <a:xfrm>
            <a:off x="914400" y="152400"/>
            <a:ext cx="6858000" cy="9144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Pesticides and Bees</a:t>
            </a:r>
          </a:p>
        </p:txBody>
      </p:sp>
      <p:pic>
        <p:nvPicPr>
          <p:cNvPr id="44037" name="Picture 5" descr="A_MS0011_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886200"/>
            <a:ext cx="37338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4" descr="lettuce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1143000"/>
            <a:ext cx="37338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6" descr="bee sic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2013" y="152400"/>
            <a:ext cx="1614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8"/>
          <p:cNvSpPr txBox="1">
            <a:spLocks noChangeArrowheads="1"/>
          </p:cNvSpPr>
          <p:nvPr/>
        </p:nvSpPr>
        <p:spPr bwMode="auto">
          <a:xfrm>
            <a:off x="4953000" y="2257425"/>
            <a:ext cx="33670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i="1">
                <a:solidFill>
                  <a:srgbClr val="FF0000"/>
                </a:solidFill>
              </a:rPr>
              <a:t>Neonicotinoid Insecticides</a:t>
            </a:r>
          </a:p>
        </p:txBody>
      </p:sp>
      <p:pic>
        <p:nvPicPr>
          <p:cNvPr id="46083" name="Picture 11" descr="ME new b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638800"/>
            <a:ext cx="61849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14" descr="cover u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04800"/>
            <a:ext cx="80010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6" descr="bee si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5280025"/>
            <a:ext cx="16002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7" descr="img00282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676400"/>
            <a:ext cx="3890963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2" descr="ME New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60700" y="4279900"/>
            <a:ext cx="53213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Imidaclopr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04800"/>
            <a:ext cx="20574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itle 1"/>
          <p:cNvSpPr>
            <a:spLocks noGrp="1"/>
          </p:cNvSpPr>
          <p:nvPr>
            <p:ph type="title"/>
          </p:nvPr>
        </p:nvSpPr>
        <p:spPr>
          <a:xfrm>
            <a:off x="119063" y="76200"/>
            <a:ext cx="6629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charset="0"/>
              </a:rPr>
              <a:t>Neonicotinoid Insecticides</a:t>
            </a:r>
          </a:p>
        </p:txBody>
      </p:sp>
      <p:sp>
        <p:nvSpPr>
          <p:cNvPr id="39940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5181600"/>
          </a:xfrm>
        </p:spPr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en-US" sz="2800" dirty="0" smtClean="0">
                <a:solidFill>
                  <a:srgbClr val="000080"/>
                </a:solidFill>
                <a:latin typeface="Times New Roman" charset="0"/>
              </a:rPr>
              <a:t>Relatively new class of insecticides which act on postsynaptic nicotinic acetylcholine receptors</a:t>
            </a:r>
          </a:p>
          <a:p>
            <a:pPr lvl="1" eaLnBrk="1" hangingPunct="1">
              <a:buClr>
                <a:srgbClr val="008000"/>
              </a:buClr>
              <a:buFont typeface="Wingdings" charset="2"/>
              <a:buChar char="ü"/>
            </a:pPr>
            <a:r>
              <a:rPr lang="en-US" sz="2600" dirty="0" smtClean="0">
                <a:solidFill>
                  <a:srgbClr val="000080"/>
                </a:solidFill>
                <a:latin typeface="Times New Roman" charset="0"/>
              </a:rPr>
              <a:t>Mode of action based on nicotine, act on CNS of insects</a:t>
            </a:r>
          </a:p>
          <a:p>
            <a:pPr lvl="1" eaLnBrk="1" hangingPunct="1">
              <a:buClr>
                <a:srgbClr val="008000"/>
              </a:buClr>
              <a:buFont typeface="Wingdings" charset="2"/>
              <a:buChar char="ü"/>
            </a:pPr>
            <a:r>
              <a:rPr lang="en-US" sz="2600" dirty="0" smtClean="0">
                <a:solidFill>
                  <a:srgbClr val="000080"/>
                </a:solidFill>
                <a:latin typeface="Times New Roman" charset="0"/>
              </a:rPr>
              <a:t>Higher toxicity to insects than mammals;  specific neuron pathway more abundant in insects</a:t>
            </a:r>
            <a:endParaRPr lang="en-US" dirty="0" smtClean="0">
              <a:solidFill>
                <a:srgbClr val="000080"/>
              </a:solidFill>
              <a:latin typeface="Times New Roman" charset="0"/>
            </a:endParaRPr>
          </a:p>
          <a:p>
            <a:pPr eaLnBrk="1" hangingPunct="1">
              <a:lnSpc>
                <a:spcPts val="3540"/>
              </a:lnSpc>
              <a:spcBef>
                <a:spcPct val="30000"/>
              </a:spcBef>
              <a:spcAft>
                <a:spcPct val="10000"/>
              </a:spcAft>
              <a:buClr>
                <a:srgbClr val="FF0000"/>
              </a:buClr>
            </a:pPr>
            <a:r>
              <a:rPr lang="en-US" sz="2800" dirty="0">
                <a:solidFill>
                  <a:srgbClr val="000080"/>
                </a:solidFill>
                <a:latin typeface="Times New Roman" charset="0"/>
              </a:rPr>
              <a:t>Major </a:t>
            </a:r>
            <a:r>
              <a:rPr lang="en-US" sz="2800" dirty="0" err="1">
                <a:solidFill>
                  <a:srgbClr val="000080"/>
                </a:solidFill>
                <a:latin typeface="Times New Roman" charset="0"/>
              </a:rPr>
              <a:t>neonicotinoids</a:t>
            </a:r>
            <a:r>
              <a:rPr lang="en-US" sz="2800" dirty="0">
                <a:solidFill>
                  <a:srgbClr val="000080"/>
                </a:solidFill>
                <a:latin typeface="Times New Roman" charset="0"/>
              </a:rPr>
              <a:t> of concern– </a:t>
            </a:r>
            <a:r>
              <a:rPr lang="en-US" sz="2800" dirty="0" err="1">
                <a:solidFill>
                  <a:srgbClr val="000080"/>
                </a:solidFill>
                <a:latin typeface="Times New Roman" charset="0"/>
              </a:rPr>
              <a:t>imidacloprid</a:t>
            </a:r>
            <a:r>
              <a:rPr lang="en-US" sz="2800" dirty="0">
                <a:solidFill>
                  <a:srgbClr val="000080"/>
                </a:solidFill>
                <a:latin typeface="Times New Roman" charset="0"/>
              </a:rPr>
              <a:t>, </a:t>
            </a:r>
            <a:r>
              <a:rPr lang="en-US" sz="2800" dirty="0" err="1">
                <a:solidFill>
                  <a:srgbClr val="000080"/>
                </a:solidFill>
                <a:latin typeface="Times New Roman" charset="0"/>
              </a:rPr>
              <a:t>thiamethoxam</a:t>
            </a:r>
            <a:r>
              <a:rPr lang="en-US" sz="2800" dirty="0">
                <a:solidFill>
                  <a:srgbClr val="000080"/>
                </a:solidFill>
                <a:latin typeface="Times New Roman" charset="0"/>
              </a:rPr>
              <a:t>, </a:t>
            </a:r>
            <a:r>
              <a:rPr lang="en-US" sz="2800" dirty="0" err="1">
                <a:solidFill>
                  <a:srgbClr val="000080"/>
                </a:solidFill>
                <a:latin typeface="Times New Roman" charset="0"/>
              </a:rPr>
              <a:t>clothianidin</a:t>
            </a:r>
            <a:r>
              <a:rPr lang="en-US" dirty="0">
                <a:solidFill>
                  <a:srgbClr val="000080"/>
                </a:solidFill>
                <a:latin typeface="Times New Roman" charset="0"/>
              </a:rPr>
              <a:t> </a:t>
            </a:r>
          </a:p>
          <a:p>
            <a:pPr marL="746125" lvl="2" indent="-346075" eaLnBrk="1" hangingPunct="1">
              <a:buClr>
                <a:srgbClr val="008000"/>
              </a:buClr>
              <a:buFont typeface="Wingdings" charset="2"/>
              <a:buChar char="ü"/>
            </a:pPr>
            <a:r>
              <a:rPr lang="en-US" sz="2600" dirty="0">
                <a:solidFill>
                  <a:srgbClr val="000080"/>
                </a:solidFill>
                <a:latin typeface="Times New Roman" charset="0"/>
              </a:rPr>
              <a:t>Major concerns have been their use as </a:t>
            </a:r>
            <a:r>
              <a:rPr lang="en-US" sz="2600" u="sng" dirty="0">
                <a:solidFill>
                  <a:srgbClr val="000080"/>
                </a:solidFill>
                <a:latin typeface="Times New Roman" charset="0"/>
              </a:rPr>
              <a:t>seed treatments</a:t>
            </a:r>
            <a:r>
              <a:rPr lang="en-US" sz="2600" dirty="0">
                <a:solidFill>
                  <a:srgbClr val="000080"/>
                </a:solidFill>
                <a:latin typeface="Times New Roman" charset="0"/>
              </a:rPr>
              <a:t> (corn, canola, sunflower, soybeans</a:t>
            </a:r>
            <a:r>
              <a:rPr lang="en-US" sz="2600" dirty="0" smtClean="0">
                <a:solidFill>
                  <a:srgbClr val="000080"/>
                </a:solidFill>
                <a:latin typeface="Times New Roman" charset="0"/>
              </a:rPr>
              <a:t>) and the release of </a:t>
            </a:r>
            <a:r>
              <a:rPr lang="en-US" sz="2600" u="sng" dirty="0" smtClean="0">
                <a:solidFill>
                  <a:srgbClr val="000080"/>
                </a:solidFill>
                <a:latin typeface="Times New Roman" charset="0"/>
              </a:rPr>
              <a:t>contaminated dust</a:t>
            </a:r>
            <a:r>
              <a:rPr lang="en-US" sz="2600" dirty="0" smtClean="0">
                <a:solidFill>
                  <a:srgbClr val="000080"/>
                </a:solidFill>
                <a:latin typeface="Times New Roman" charset="0"/>
              </a:rPr>
              <a:t> during planting</a:t>
            </a:r>
            <a:endParaRPr lang="en-US" dirty="0" smtClean="0">
              <a:solidFill>
                <a:srgbClr val="000080"/>
              </a:solidFill>
              <a:latin typeface="Times New Roman" charset="0"/>
            </a:endParaRPr>
          </a:p>
          <a:p>
            <a:pPr lvl="1" eaLnBrk="1" hangingPunct="1">
              <a:buClr>
                <a:srgbClr val="FF0000"/>
              </a:buClr>
            </a:pPr>
            <a:endParaRPr lang="en-US" dirty="0">
              <a:solidFill>
                <a:srgbClr val="000080"/>
              </a:solidFill>
              <a:latin typeface="Times New Roman" charset="0"/>
            </a:endParaRPr>
          </a:p>
        </p:txBody>
      </p:sp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7397750" y="1143000"/>
            <a:ext cx="1249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Imidacloprid</a:t>
            </a:r>
          </a:p>
        </p:txBody>
      </p:sp>
      <p:cxnSp>
        <p:nvCxnSpPr>
          <p:cNvPr id="48134" name="Straight Connector 6"/>
          <p:cNvCxnSpPr>
            <a:cxnSpLocks noChangeShapeType="1"/>
          </p:cNvCxnSpPr>
          <p:nvPr/>
        </p:nvCxnSpPr>
        <p:spPr bwMode="auto">
          <a:xfrm>
            <a:off x="457200" y="1066800"/>
            <a:ext cx="6019800" cy="1588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charset="0"/>
              </a:rPr>
              <a:t>Neonicotinoid “Problems”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00050" y="1066800"/>
            <a:ext cx="8343900" cy="4267200"/>
          </a:xfrm>
        </p:spPr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en-US" sz="2800" dirty="0" err="1" smtClean="0">
                <a:solidFill>
                  <a:srgbClr val="000080"/>
                </a:solidFill>
                <a:latin typeface="Times New Roman" charset="0"/>
              </a:rPr>
              <a:t>Neonicotinoids</a:t>
            </a:r>
            <a:r>
              <a:rPr lang="en-US" sz="2800" dirty="0" smtClean="0">
                <a:solidFill>
                  <a:srgbClr val="000080"/>
                </a:solidFill>
                <a:latin typeface="Times New Roman" charset="0"/>
              </a:rPr>
              <a:t> are highly toxic to bees and have been blamed as a leading cause of CCD and colony decline </a:t>
            </a:r>
          </a:p>
          <a:p>
            <a:pPr eaLnBrk="1" hangingPunct="1">
              <a:buClr>
                <a:srgbClr val="FF0000"/>
              </a:buClr>
            </a:pPr>
            <a:r>
              <a:rPr lang="en-US" sz="2800" dirty="0" err="1" smtClean="0">
                <a:solidFill>
                  <a:srgbClr val="000080"/>
                </a:solidFill>
                <a:latin typeface="Times New Roman" charset="0"/>
              </a:rPr>
              <a:t>Neonicotinoids</a:t>
            </a:r>
            <a:r>
              <a:rPr lang="en-US" sz="2800" dirty="0" smtClean="0">
                <a:solidFill>
                  <a:srgbClr val="000080"/>
                </a:solidFill>
                <a:latin typeface="Times New Roman" charset="0"/>
              </a:rPr>
              <a:t> are </a:t>
            </a:r>
            <a:r>
              <a:rPr lang="en-US" sz="2800" u="sng" dirty="0" smtClean="0">
                <a:solidFill>
                  <a:srgbClr val="000080"/>
                </a:solidFill>
                <a:latin typeface="Times New Roman" charset="0"/>
              </a:rPr>
              <a:t>systemic</a:t>
            </a:r>
            <a:r>
              <a:rPr lang="en-US" sz="2800" dirty="0" smtClean="0">
                <a:solidFill>
                  <a:srgbClr val="000080"/>
                </a:solidFill>
                <a:latin typeface="Times New Roman" charset="0"/>
              </a:rPr>
              <a:t> and can lead to contamination of pollen and nectar</a:t>
            </a:r>
          </a:p>
          <a:p>
            <a:pPr lvl="1" eaLnBrk="1" hangingPunct="1">
              <a:buClr>
                <a:srgbClr val="008000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rgbClr val="000080"/>
                </a:solidFill>
                <a:latin typeface="Times New Roman" charset="0"/>
              </a:rPr>
              <a:t>Can lead to residues in the hive in pollen (~3ppb) and wax (0.1 ppb) - levels below acute and chronic toxicity levels</a:t>
            </a:r>
          </a:p>
          <a:p>
            <a:pPr eaLnBrk="1" hangingPunct="1">
              <a:buClr>
                <a:srgbClr val="FF0000"/>
              </a:buClr>
            </a:pPr>
            <a:r>
              <a:rPr lang="en-US" sz="2800" dirty="0" smtClean="0">
                <a:solidFill>
                  <a:srgbClr val="000080"/>
                </a:solidFill>
                <a:latin typeface="Times New Roman" charset="0"/>
              </a:rPr>
              <a:t>May be released by </a:t>
            </a:r>
            <a:r>
              <a:rPr lang="en-US" sz="2800" dirty="0" err="1" smtClean="0">
                <a:solidFill>
                  <a:srgbClr val="000080"/>
                </a:solidFill>
                <a:latin typeface="Times New Roman" charset="0"/>
              </a:rPr>
              <a:t>guttation</a:t>
            </a:r>
            <a:r>
              <a:rPr lang="en-US" sz="2800" dirty="0" smtClean="0">
                <a:solidFill>
                  <a:srgbClr val="000080"/>
                </a:solidFill>
                <a:latin typeface="Times New Roman" charset="0"/>
              </a:rPr>
              <a:t> in seedlings</a:t>
            </a:r>
          </a:p>
        </p:txBody>
      </p:sp>
      <p:pic>
        <p:nvPicPr>
          <p:cNvPr id="50180" name="Picture 8" descr="guttation-on-leaf-marg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343400"/>
            <a:ext cx="2811463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Box 9"/>
          <p:cNvSpPr txBox="1">
            <a:spLocks noChangeArrowheads="1"/>
          </p:cNvSpPr>
          <p:nvPr/>
        </p:nvSpPr>
        <p:spPr bwMode="auto">
          <a:xfrm>
            <a:off x="1089025" y="6172200"/>
            <a:ext cx="239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Guttation droplets</a:t>
            </a:r>
          </a:p>
        </p:txBody>
      </p:sp>
      <p:sp>
        <p:nvSpPr>
          <p:cNvPr id="50182" name="TextBox 10"/>
          <p:cNvSpPr txBox="1">
            <a:spLocks noChangeArrowheads="1"/>
          </p:cNvSpPr>
          <p:nvPr/>
        </p:nvSpPr>
        <p:spPr bwMode="auto">
          <a:xfrm>
            <a:off x="4846638" y="6172200"/>
            <a:ext cx="357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Pollen and nectar collection</a:t>
            </a:r>
          </a:p>
        </p:txBody>
      </p:sp>
      <p:pic>
        <p:nvPicPr>
          <p:cNvPr id="50183" name="Picture 11" descr="bee on flower polle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343400"/>
            <a:ext cx="3657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200" smtClean="0">
                <a:latin typeface="Times New Roman" charset="0"/>
              </a:rPr>
              <a:t>Are Neonicotinoids Really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114800"/>
          </a:xfrm>
        </p:spPr>
        <p:txBody>
          <a:bodyPr/>
          <a:lstStyle/>
          <a:p>
            <a:pPr marL="288925" indent="-288925" eaLnBrk="1" hangingPunct="1">
              <a:buClr>
                <a:srgbClr val="FF0000"/>
              </a:buClr>
            </a:pPr>
            <a:r>
              <a:rPr lang="en-US" sz="2800" dirty="0" smtClean="0">
                <a:solidFill>
                  <a:srgbClr val="000080"/>
                </a:solidFill>
                <a:latin typeface="Times New Roman" charset="0"/>
              </a:rPr>
              <a:t>To many beekeepers and popular press – Yes</a:t>
            </a:r>
          </a:p>
          <a:p>
            <a:pPr lvl="1" eaLnBrk="1" hangingPunct="1">
              <a:buClr>
                <a:srgbClr val="008000"/>
              </a:buClr>
              <a:buFont typeface="Wingdings" charset="2"/>
              <a:buChar char="ü"/>
            </a:pPr>
            <a:r>
              <a:rPr lang="en-US" sz="2600" dirty="0" smtClean="0">
                <a:solidFill>
                  <a:srgbClr val="000080"/>
                </a:solidFill>
                <a:latin typeface="Times New Roman" charset="0"/>
              </a:rPr>
              <a:t>Use banned in France, Italy and Germany, and for some uses in England.</a:t>
            </a:r>
          </a:p>
          <a:p>
            <a:pPr marL="288925" indent="-288925" eaLnBrk="1" hangingPunct="1">
              <a:spcBef>
                <a:spcPct val="30000"/>
              </a:spcBef>
              <a:buClr>
                <a:srgbClr val="FF0000"/>
              </a:buClr>
            </a:pPr>
            <a:r>
              <a:rPr lang="en-US" sz="2800" dirty="0" smtClean="0">
                <a:solidFill>
                  <a:srgbClr val="000080"/>
                </a:solidFill>
                <a:latin typeface="Times New Roman" charset="0"/>
              </a:rPr>
              <a:t>Is there evidence for problems – Some</a:t>
            </a:r>
          </a:p>
          <a:p>
            <a:pPr lvl="1" eaLnBrk="1" hangingPunct="1">
              <a:buClr>
                <a:srgbClr val="008000"/>
              </a:buClr>
              <a:buFont typeface="Wingdings" charset="2"/>
              <a:buChar char="ü"/>
            </a:pPr>
            <a:r>
              <a:rPr lang="en-US" sz="2600" dirty="0" smtClean="0">
                <a:solidFill>
                  <a:srgbClr val="000080"/>
                </a:solidFill>
                <a:latin typeface="Times New Roman" charset="0"/>
              </a:rPr>
              <a:t>In 2008 - large bee kills in Germany associated with contaminated dust released during the  planting of treated corn seed</a:t>
            </a:r>
          </a:p>
          <a:p>
            <a:pPr lvl="1" eaLnBrk="1" hangingPunct="1">
              <a:buClr>
                <a:srgbClr val="008000"/>
              </a:buClr>
              <a:buFont typeface="Wingdings" charset="2"/>
              <a:buChar char="ü"/>
            </a:pPr>
            <a:endParaRPr lang="en-US" sz="2600" dirty="0" smtClean="0">
              <a:solidFill>
                <a:srgbClr val="000080"/>
              </a:solidFill>
              <a:latin typeface="Times New Roman" charset="0"/>
            </a:endParaRPr>
          </a:p>
          <a:p>
            <a:pPr marL="288925" indent="-288925" eaLnBrk="1" hangingPunct="1"/>
            <a:endParaRPr lang="en-US" sz="2800" dirty="0" smtClean="0">
              <a:solidFill>
                <a:srgbClr val="000080"/>
              </a:solidFill>
              <a:latin typeface="Times New Roman" charset="0"/>
            </a:endParaRPr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434975" y="4460875"/>
            <a:ext cx="52578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746125" lvl="1" indent="-288925">
              <a:buClr>
                <a:srgbClr val="008000"/>
              </a:buClr>
              <a:buFont typeface="Wingdings" charset="2"/>
              <a:buChar char="ü"/>
            </a:pPr>
            <a:r>
              <a:rPr lang="en-US" sz="2600">
                <a:solidFill>
                  <a:srgbClr val="000080"/>
                </a:solidFill>
              </a:rPr>
              <a:t>2011 bee kills associated with corn planting in Indiana – thiamethoxam and clothianidin detected in planter exhaust materials (talc)</a:t>
            </a:r>
          </a:p>
        </p:txBody>
      </p:sp>
      <p:pic>
        <p:nvPicPr>
          <p:cNvPr id="52229" name="Picture 5" descr="fig0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191000"/>
            <a:ext cx="315277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99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447800"/>
          </a:xfrm>
        </p:spPr>
        <p:txBody>
          <a:bodyPr/>
          <a:lstStyle/>
          <a:p>
            <a:r>
              <a:rPr lang="en-US" sz="2600" dirty="0" smtClean="0">
                <a:solidFill>
                  <a:srgbClr val="000000"/>
                </a:solidFill>
                <a:latin typeface="Times New Roman" charset="0"/>
              </a:rPr>
              <a:t>There are approximately 3500 species of bees in North America (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</a:rPr>
              <a:t>Tripplehorn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 and Johnson. 2005</a:t>
            </a:r>
            <a:r>
              <a:rPr lang="en-US" sz="2600" dirty="0" smtClean="0">
                <a:solidFill>
                  <a:srgbClr val="000000"/>
                </a:solidFill>
                <a:latin typeface="Times New Roman" charset="0"/>
              </a:rPr>
              <a:t>)</a:t>
            </a:r>
            <a:endParaRPr lang="en-US" sz="26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17411" name="Picture 4" descr="bbimpatiens_blueb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581400"/>
            <a:ext cx="2597150" cy="22780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742950" y="5876925"/>
            <a:ext cx="2252663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i="1">
                <a:solidFill>
                  <a:srgbClr val="000000"/>
                </a:solidFill>
              </a:rPr>
              <a:t>Bombus griseocollis</a:t>
            </a:r>
            <a:endParaRPr lang="en-US" sz="2000">
              <a:solidFill>
                <a:srgbClr val="000000"/>
              </a:solidFill>
            </a:endParaRPr>
          </a:p>
          <a:p>
            <a:pPr algn="r"/>
            <a:r>
              <a:rPr lang="en-US" sz="2000">
                <a:solidFill>
                  <a:srgbClr val="000000"/>
                </a:solidFill>
              </a:rPr>
              <a:t>bumble bee queen</a:t>
            </a:r>
          </a:p>
        </p:txBody>
      </p:sp>
      <p:grpSp>
        <p:nvGrpSpPr>
          <p:cNvPr id="17413" name="Group 19"/>
          <p:cNvGrpSpPr>
            <a:grpSpLocks/>
          </p:cNvGrpSpPr>
          <p:nvPr/>
        </p:nvGrpSpPr>
        <p:grpSpPr bwMode="auto">
          <a:xfrm>
            <a:off x="3733800" y="1098550"/>
            <a:ext cx="1993900" cy="2700338"/>
            <a:chOff x="2256" y="871"/>
            <a:chExt cx="1305" cy="1806"/>
          </a:xfrm>
        </p:grpSpPr>
        <p:pic>
          <p:nvPicPr>
            <p:cNvPr id="17425" name="Picture 5" descr="copyP4240038Andrenidcrp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871"/>
              <a:ext cx="1305" cy="135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7426" name="Text Box 11"/>
            <p:cNvSpPr txBox="1">
              <a:spLocks noChangeArrowheads="1"/>
            </p:cNvSpPr>
            <p:nvPr/>
          </p:nvSpPr>
          <p:spPr bwMode="auto">
            <a:xfrm>
              <a:off x="2504" y="2208"/>
              <a:ext cx="924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i="1">
                  <a:solidFill>
                    <a:srgbClr val="000000"/>
                  </a:solidFill>
                </a:rPr>
                <a:t>Andrena</a:t>
              </a:r>
              <a:r>
                <a:rPr lang="en-US" sz="2000">
                  <a:solidFill>
                    <a:srgbClr val="000000"/>
                  </a:solidFill>
                </a:rPr>
                <a:t> sp.</a:t>
              </a:r>
            </a:p>
            <a:p>
              <a:pPr algn="r"/>
              <a:r>
                <a:rPr lang="en-US" sz="2000">
                  <a:solidFill>
                    <a:srgbClr val="000000"/>
                  </a:solidFill>
                </a:rPr>
                <a:t>mining bee</a:t>
              </a:r>
            </a:p>
          </p:txBody>
        </p:sp>
      </p:grpSp>
      <p:grpSp>
        <p:nvGrpSpPr>
          <p:cNvPr id="17414" name="Group 18"/>
          <p:cNvGrpSpPr>
            <a:grpSpLocks/>
          </p:cNvGrpSpPr>
          <p:nvPr/>
        </p:nvGrpSpPr>
        <p:grpSpPr bwMode="auto">
          <a:xfrm>
            <a:off x="6437313" y="3563938"/>
            <a:ext cx="2224087" cy="2944812"/>
            <a:chOff x="3896" y="1283"/>
            <a:chExt cx="1512" cy="1907"/>
          </a:xfrm>
        </p:grpSpPr>
        <p:pic>
          <p:nvPicPr>
            <p:cNvPr id="17423" name="Picture 13" descr="squashbee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76" y="1283"/>
              <a:ext cx="1354" cy="145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7424" name="Rectangle 15"/>
            <p:cNvSpPr>
              <a:spLocks noChangeArrowheads="1"/>
            </p:cNvSpPr>
            <p:nvPr/>
          </p:nvSpPr>
          <p:spPr bwMode="auto">
            <a:xfrm>
              <a:off x="3896" y="2736"/>
              <a:ext cx="1512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i="1">
                  <a:solidFill>
                    <a:srgbClr val="000000"/>
                  </a:solidFill>
                </a:rPr>
                <a:t>Peponapis pruinosa</a:t>
              </a:r>
            </a:p>
            <a:p>
              <a:pPr algn="r"/>
              <a:r>
                <a:rPr lang="en-US" sz="2000">
                  <a:solidFill>
                    <a:srgbClr val="000000"/>
                  </a:solidFill>
                </a:rPr>
                <a:t>squash bee</a:t>
              </a:r>
            </a:p>
          </p:txBody>
        </p:sp>
      </p:grpSp>
      <p:sp>
        <p:nvSpPr>
          <p:cNvPr id="17415" name="Rectangle 14"/>
          <p:cNvSpPr>
            <a:spLocks noChangeArrowheads="1"/>
          </p:cNvSpPr>
          <p:nvPr/>
        </p:nvSpPr>
        <p:spPr bwMode="auto">
          <a:xfrm>
            <a:off x="1471613" y="2786063"/>
            <a:ext cx="1263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i="1">
                <a:solidFill>
                  <a:srgbClr val="000000"/>
                </a:solidFill>
              </a:rPr>
              <a:t>Osmia</a:t>
            </a:r>
            <a:r>
              <a:rPr lang="en-US" sz="2000">
                <a:solidFill>
                  <a:srgbClr val="000000"/>
                </a:solidFill>
              </a:rPr>
              <a:t> sp.</a:t>
            </a:r>
          </a:p>
          <a:p>
            <a:pPr algn="r"/>
            <a:r>
              <a:rPr lang="en-US" sz="2000">
                <a:solidFill>
                  <a:srgbClr val="000000"/>
                </a:solidFill>
              </a:rPr>
              <a:t>mason bee</a:t>
            </a:r>
          </a:p>
        </p:txBody>
      </p:sp>
      <p:grpSp>
        <p:nvGrpSpPr>
          <p:cNvPr id="17416" name="Group 23"/>
          <p:cNvGrpSpPr>
            <a:grpSpLocks/>
          </p:cNvGrpSpPr>
          <p:nvPr/>
        </p:nvGrpSpPr>
        <p:grpSpPr bwMode="auto">
          <a:xfrm>
            <a:off x="3732213" y="3810000"/>
            <a:ext cx="2147887" cy="2819400"/>
            <a:chOff x="382" y="2544"/>
            <a:chExt cx="1353" cy="1776"/>
          </a:xfrm>
        </p:grpSpPr>
        <p:pic>
          <p:nvPicPr>
            <p:cNvPr id="17421" name="Picture 21" descr="cb_crp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2" y="2544"/>
              <a:ext cx="1345" cy="1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7422" name="Rectangle 22"/>
            <p:cNvSpPr>
              <a:spLocks noChangeArrowheads="1"/>
            </p:cNvSpPr>
            <p:nvPr/>
          </p:nvSpPr>
          <p:spPr bwMode="auto">
            <a:xfrm>
              <a:off x="397" y="3878"/>
              <a:ext cx="133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i="1">
                  <a:solidFill>
                    <a:srgbClr val="000000"/>
                  </a:solidFill>
                </a:rPr>
                <a:t>Xylocopa virginica</a:t>
              </a:r>
              <a:endParaRPr lang="en-US" sz="2000">
                <a:solidFill>
                  <a:srgbClr val="000000"/>
                </a:solidFill>
              </a:endParaRPr>
            </a:p>
            <a:p>
              <a:pPr algn="r"/>
              <a:r>
                <a:rPr lang="en-US" sz="2000">
                  <a:solidFill>
                    <a:srgbClr val="000000"/>
                  </a:solidFill>
                </a:rPr>
                <a:t>carpenter bee</a:t>
              </a:r>
            </a:p>
          </p:txBody>
        </p:sp>
      </p:grpSp>
      <p:grpSp>
        <p:nvGrpSpPr>
          <p:cNvPr id="17417" name="Group 29"/>
          <p:cNvGrpSpPr>
            <a:grpSpLocks/>
          </p:cNvGrpSpPr>
          <p:nvPr/>
        </p:nvGrpSpPr>
        <p:grpSpPr bwMode="auto">
          <a:xfrm>
            <a:off x="6172200" y="1111250"/>
            <a:ext cx="2286000" cy="2433638"/>
            <a:chOff x="3792" y="644"/>
            <a:chExt cx="1440" cy="1590"/>
          </a:xfrm>
        </p:grpSpPr>
        <p:pic>
          <p:nvPicPr>
            <p:cNvPr id="17419" name="Picture 25" descr="halictid_crpd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92" y="644"/>
              <a:ext cx="1440" cy="110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7420" name="Text Box 28"/>
            <p:cNvSpPr txBox="1">
              <a:spLocks noChangeArrowheads="1"/>
            </p:cNvSpPr>
            <p:nvPr/>
          </p:nvSpPr>
          <p:spPr bwMode="auto">
            <a:xfrm>
              <a:off x="3951" y="1776"/>
              <a:ext cx="1089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rgbClr val="000000"/>
                  </a:solidFill>
                </a:rPr>
                <a:t>Halictid family</a:t>
              </a:r>
            </a:p>
            <a:p>
              <a:pPr algn="r"/>
              <a:r>
                <a:rPr lang="en-US" sz="2000">
                  <a:solidFill>
                    <a:srgbClr val="000000"/>
                  </a:solidFill>
                </a:rPr>
                <a:t>sweat bee</a:t>
              </a:r>
            </a:p>
          </p:txBody>
        </p:sp>
      </p:grpSp>
      <p:pic>
        <p:nvPicPr>
          <p:cNvPr id="17418" name="Picture 20" descr="IMG_4133osmiaappleclose.jpg"/>
          <p:cNvPicPr>
            <a:picLocks noChangeAspect="1"/>
          </p:cNvPicPr>
          <p:nvPr/>
        </p:nvPicPr>
        <p:blipFill>
          <a:blip r:embed="rId8"/>
          <a:srcRect l="10143" t="11398" r="6187" b="26212"/>
          <a:stretch>
            <a:fillRect/>
          </a:stretch>
        </p:blipFill>
        <p:spPr bwMode="auto">
          <a:xfrm>
            <a:off x="1143000" y="114300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200" smtClean="0">
                <a:latin typeface="Times New Roman" charset="0"/>
              </a:rPr>
              <a:t>Are Neonicotinoids Really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724400" cy="4114800"/>
          </a:xfrm>
        </p:spPr>
        <p:txBody>
          <a:bodyPr/>
          <a:lstStyle/>
          <a:p>
            <a:pPr marL="288925" indent="-288925" eaLnBrk="1" hangingPunct="1">
              <a:spcAft>
                <a:spcPts val="600"/>
              </a:spcAft>
              <a:buClr>
                <a:srgbClr val="FF0000"/>
              </a:buClr>
            </a:pPr>
            <a:r>
              <a:rPr lang="en-US" sz="2600" dirty="0" smtClean="0">
                <a:solidFill>
                  <a:srgbClr val="000080"/>
                </a:solidFill>
                <a:latin typeface="Times New Roman" charset="0"/>
              </a:rPr>
              <a:t>Does the contamination of nectar/pollen cause problems</a:t>
            </a:r>
          </a:p>
          <a:p>
            <a:pPr marL="288925" indent="-288925" eaLnBrk="1" hangingPunct="1">
              <a:spcBef>
                <a:spcPct val="30000"/>
              </a:spcBef>
              <a:buClr>
                <a:srgbClr val="FF0000"/>
              </a:buClr>
            </a:pPr>
            <a:r>
              <a:rPr lang="en-US" sz="2600" dirty="0" smtClean="0">
                <a:solidFill>
                  <a:srgbClr val="000080"/>
                </a:solidFill>
                <a:latin typeface="Times New Roman" charset="0"/>
              </a:rPr>
              <a:t>Currently no good evidence for problems</a:t>
            </a:r>
          </a:p>
          <a:p>
            <a:pPr marL="568325" lvl="1" indent="-279400" eaLnBrk="1" hangingPunct="1">
              <a:lnSpc>
                <a:spcPts val="2600"/>
              </a:lnSpc>
              <a:buClr>
                <a:srgbClr val="008000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rgbClr val="000080"/>
                </a:solidFill>
                <a:latin typeface="Times New Roman" charset="0"/>
              </a:rPr>
              <a:t>Studies with </a:t>
            </a:r>
            <a:r>
              <a:rPr lang="en-US" sz="2400" dirty="0" err="1" smtClean="0">
                <a:solidFill>
                  <a:srgbClr val="000080"/>
                </a:solidFill>
                <a:latin typeface="Times New Roman" charset="0"/>
              </a:rPr>
              <a:t>clothianidin</a:t>
            </a:r>
            <a:r>
              <a:rPr lang="en-US" sz="2400" dirty="0" smtClean="0">
                <a:solidFill>
                  <a:srgbClr val="000080"/>
                </a:solidFill>
                <a:latin typeface="Times New Roman" charset="0"/>
              </a:rPr>
              <a:t> treated Canola seed show no effects on bee mortality, longevity, or brood development</a:t>
            </a:r>
          </a:p>
          <a:p>
            <a:pPr marL="288925" indent="-288925" eaLnBrk="1" hangingPunct="1"/>
            <a:endParaRPr lang="en-US" sz="2800" dirty="0" smtClean="0">
              <a:solidFill>
                <a:srgbClr val="000080"/>
              </a:solidFill>
              <a:latin typeface="Times New Roman" charset="0"/>
            </a:endParaRPr>
          </a:p>
        </p:txBody>
      </p:sp>
      <p:pic>
        <p:nvPicPr>
          <p:cNvPr id="54276" name="Picture 3" descr="Canola fiel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9570" y="4038600"/>
            <a:ext cx="389375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152400" y="4621557"/>
            <a:ext cx="5257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8925" indent="-288925">
              <a:buClr>
                <a:srgbClr val="FF0000"/>
              </a:buClr>
              <a:buFont typeface="Arial" charset="0"/>
              <a:buChar char="•"/>
            </a:pPr>
            <a:r>
              <a:rPr lang="en-US" sz="2600" dirty="0">
                <a:solidFill>
                  <a:srgbClr val="000080"/>
                </a:solidFill>
              </a:rPr>
              <a:t>Other concerns for </a:t>
            </a:r>
            <a:r>
              <a:rPr lang="en-US" sz="2600" dirty="0" err="1">
                <a:solidFill>
                  <a:srgbClr val="000080"/>
                </a:solidFill>
              </a:rPr>
              <a:t>neonicotinoid</a:t>
            </a:r>
            <a:r>
              <a:rPr lang="en-US" sz="2600" dirty="0">
                <a:solidFill>
                  <a:srgbClr val="000080"/>
                </a:solidFill>
              </a:rPr>
              <a:t> toxicity</a:t>
            </a:r>
          </a:p>
          <a:p>
            <a:pPr marL="746125" lvl="1" indent="-288925">
              <a:buClr>
                <a:srgbClr val="008000"/>
              </a:buClr>
              <a:buFont typeface="Wingdings" charset="2"/>
              <a:buChar char="ü"/>
            </a:pPr>
            <a:r>
              <a:rPr lang="en-US" dirty="0">
                <a:solidFill>
                  <a:srgbClr val="000080"/>
                </a:solidFill>
              </a:rPr>
              <a:t>Synergistic effects</a:t>
            </a:r>
          </a:p>
          <a:p>
            <a:pPr marL="746125" lvl="1" indent="-288925">
              <a:buClr>
                <a:srgbClr val="008000"/>
              </a:buClr>
              <a:buFont typeface="Wingdings" charset="2"/>
              <a:buChar char="ü"/>
            </a:pPr>
            <a:r>
              <a:rPr lang="en-US" dirty="0">
                <a:solidFill>
                  <a:srgbClr val="000080"/>
                </a:solidFill>
              </a:rPr>
              <a:t>Interactions with pathogens</a:t>
            </a:r>
          </a:p>
        </p:txBody>
      </p:sp>
      <p:pic>
        <p:nvPicPr>
          <p:cNvPr id="54278" name="Picture 5" descr="linka_neonicotinoid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143000"/>
            <a:ext cx="3951288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61362" y="6324600"/>
            <a:ext cx="217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Field of canola (rape)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99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2" descr="Commn Pest Bee Foraging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0"/>
            <a:ext cx="48006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13" descr="RFID tag study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4114800"/>
            <a:ext cx="43434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Box 15"/>
          <p:cNvSpPr txBox="1">
            <a:spLocks noChangeArrowheads="1"/>
          </p:cNvSpPr>
          <p:nvPr/>
        </p:nvSpPr>
        <p:spPr bwMode="auto">
          <a:xfrm>
            <a:off x="304800" y="457200"/>
            <a:ext cx="3429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dirty="0" smtClean="0"/>
              <a:t>Efforts </a:t>
            </a:r>
            <a:r>
              <a:rPr lang="en-US" sz="4000" dirty="0"/>
              <a:t>to Link </a:t>
            </a:r>
            <a:r>
              <a:rPr lang="en-US" sz="4000" dirty="0" err="1"/>
              <a:t>Neonicotinoids</a:t>
            </a:r>
            <a:r>
              <a:rPr lang="en-US" sz="4000" dirty="0"/>
              <a:t> </a:t>
            </a:r>
            <a:r>
              <a:rPr lang="en-US" sz="4000" dirty="0" smtClean="0"/>
              <a:t>to </a:t>
            </a:r>
            <a:r>
              <a:rPr lang="en-US" sz="4000" dirty="0"/>
              <a:t>Bee Decline</a:t>
            </a:r>
          </a:p>
        </p:txBody>
      </p:sp>
      <p:pic>
        <p:nvPicPr>
          <p:cNvPr id="56325" name="Picture 16" descr="Homing probability.tif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2667000"/>
            <a:ext cx="3957638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Box 17"/>
          <p:cNvSpPr txBox="1">
            <a:spLocks noChangeArrowheads="1"/>
          </p:cNvSpPr>
          <p:nvPr/>
        </p:nvSpPr>
        <p:spPr bwMode="auto">
          <a:xfrm>
            <a:off x="304800" y="4419600"/>
            <a:ext cx="3581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1763"/>
              </a:lnSpc>
            </a:pPr>
            <a:r>
              <a:rPr lang="en-US" sz="1800" dirty="0"/>
              <a:t>Homing probability of bees released in A. familiar area B. random area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88195" y="533400"/>
            <a:ext cx="117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(March 2012)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257800"/>
            <a:ext cx="266700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Importance of using field-realistic doses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6"/>
          <p:cNvSpPr txBox="1">
            <a:spLocks noChangeArrowheads="1"/>
          </p:cNvSpPr>
          <p:nvPr/>
        </p:nvSpPr>
        <p:spPr bwMode="auto">
          <a:xfrm>
            <a:off x="3733800" y="1143000"/>
            <a:ext cx="5105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‘There is no link demonstrated between neonicotinoids and the honey bee syndrome known as Colony Collapse Disorder.’</a:t>
            </a:r>
          </a:p>
        </p:txBody>
      </p:sp>
      <p:sp>
        <p:nvSpPr>
          <p:cNvPr id="58371" name="TextBox 3"/>
          <p:cNvSpPr txBox="1">
            <a:spLocks noChangeArrowheads="1"/>
          </p:cNvSpPr>
          <p:nvPr/>
        </p:nvSpPr>
        <p:spPr bwMode="auto">
          <a:xfrm>
            <a:off x="2133600" y="228600"/>
            <a:ext cx="4865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Neonicotinoids and CCD</a:t>
            </a:r>
          </a:p>
        </p:txBody>
      </p:sp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685800" y="4648200"/>
            <a:ext cx="7620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Field relevant doses do not appear to affect:</a:t>
            </a:r>
          </a:p>
          <a:p>
            <a:r>
              <a:rPr lang="en-US" dirty="0"/>
              <a:t> 	Learning performance or orientation</a:t>
            </a:r>
          </a:p>
          <a:p>
            <a:r>
              <a:rPr lang="en-US" dirty="0"/>
              <a:t>	Colony social behavior</a:t>
            </a:r>
          </a:p>
          <a:p>
            <a:r>
              <a:rPr lang="en-US" dirty="0"/>
              <a:t>	Brood production</a:t>
            </a:r>
          </a:p>
          <a:p>
            <a:r>
              <a:rPr lang="en-US" dirty="0"/>
              <a:t>	Colony mortality</a:t>
            </a:r>
          </a:p>
        </p:txBody>
      </p:sp>
      <p:sp>
        <p:nvSpPr>
          <p:cNvPr id="58373" name="TextBox 5"/>
          <p:cNvSpPr txBox="1">
            <a:spLocks noChangeArrowheads="1"/>
          </p:cNvSpPr>
          <p:nvPr/>
        </p:nvSpPr>
        <p:spPr bwMode="auto">
          <a:xfrm>
            <a:off x="3733800" y="2819400"/>
            <a:ext cx="5181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Laboratory studies have shown lethal and </a:t>
            </a:r>
            <a:r>
              <a:rPr lang="en-US" dirty="0" err="1"/>
              <a:t>sublethal</a:t>
            </a:r>
            <a:r>
              <a:rPr lang="en-US" dirty="0"/>
              <a:t> effects on bees; however we</a:t>
            </a:r>
            <a:r>
              <a:rPr lang="en-US" dirty="0" smtClean="0"/>
              <a:t> do </a:t>
            </a:r>
            <a:r>
              <a:rPr lang="en-US" dirty="0"/>
              <a:t>not </a:t>
            </a:r>
            <a:r>
              <a:rPr lang="en-US" dirty="0" smtClean="0"/>
              <a:t>see </a:t>
            </a:r>
            <a:r>
              <a:rPr lang="en-US" dirty="0"/>
              <a:t>high colony losses from the field use of </a:t>
            </a:r>
            <a:r>
              <a:rPr lang="en-US" dirty="0" err="1"/>
              <a:t>neonicotinoids</a:t>
            </a:r>
            <a:endParaRPr lang="en-US" dirty="0"/>
          </a:p>
        </p:txBody>
      </p:sp>
      <p:pic>
        <p:nvPicPr>
          <p:cNvPr id="58374" name="Picture 6" descr="Unmanage hiv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572000"/>
            <a:ext cx="136048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 descr="Xerces So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066800"/>
            <a:ext cx="2746375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010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charset="0"/>
              </a:rPr>
              <a:t>Residues in Hive Materials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800" dirty="0">
                <a:solidFill>
                  <a:srgbClr val="000073"/>
                </a:solidFill>
                <a:latin typeface="Times New Roman" charset="0"/>
              </a:rPr>
              <a:t>Chemical analysis of pollen, honey, bees and beeswax</a:t>
            </a:r>
            <a:r>
              <a:rPr lang="en-US" sz="2800" dirty="0" smtClean="0">
                <a:solidFill>
                  <a:srgbClr val="000073"/>
                </a:solidFill>
                <a:latin typeface="Times New Roman" charset="0"/>
              </a:rPr>
              <a:t> has been conducted</a:t>
            </a:r>
          </a:p>
          <a:p>
            <a:pPr lvl="1" eaLnBrk="1" hangingPunct="1">
              <a:lnSpc>
                <a:spcPct val="90000"/>
              </a:lnSpc>
              <a:buClr>
                <a:srgbClr val="008040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rgbClr val="000073"/>
                </a:solidFill>
                <a:latin typeface="Times New Roman" charset="0"/>
              </a:rPr>
              <a:t>121 different pesticides and metabolites have been found</a:t>
            </a:r>
          </a:p>
          <a:p>
            <a:pPr lvl="1" eaLnBrk="1" hangingPunct="1">
              <a:lnSpc>
                <a:spcPct val="90000"/>
              </a:lnSpc>
              <a:buClr>
                <a:srgbClr val="008040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rgbClr val="000073"/>
                </a:solidFill>
                <a:latin typeface="Times New Roman" charset="0"/>
              </a:rPr>
              <a:t>92% of bee, pollen and wax samples contained multiple residues of 2 or more pesticides</a:t>
            </a:r>
          </a:p>
          <a:p>
            <a:pPr lvl="1" eaLnBrk="1" hangingPunct="1">
              <a:lnSpc>
                <a:spcPct val="90000"/>
              </a:lnSpc>
              <a:buClr>
                <a:srgbClr val="008040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rgbClr val="000073"/>
                </a:solidFill>
                <a:latin typeface="Times New Roman" charset="0"/>
              </a:rPr>
              <a:t>~60% of wax and pollen samples contained at least one systemic pesticide residue (most are fungicides)</a:t>
            </a:r>
          </a:p>
          <a:p>
            <a:pPr lvl="1" eaLnBrk="1" hangingPunct="1">
              <a:lnSpc>
                <a:spcPct val="90000"/>
              </a:lnSpc>
              <a:buClr>
                <a:srgbClr val="008040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rgbClr val="000073"/>
                </a:solidFill>
                <a:latin typeface="Times New Roman" charset="0"/>
              </a:rPr>
              <a:t>Average pollen sample contained 7 residues and the average beeswax sample 8 residues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800" dirty="0" err="1" smtClean="0">
                <a:solidFill>
                  <a:srgbClr val="000073"/>
                </a:solidFill>
                <a:latin typeface="Times New Roman" charset="0"/>
              </a:rPr>
              <a:t>Neonicotinoid</a:t>
            </a:r>
            <a:r>
              <a:rPr lang="en-US" sz="2800" dirty="0" smtClean="0">
                <a:solidFill>
                  <a:srgbClr val="000073"/>
                </a:solidFill>
                <a:latin typeface="Times New Roman" charset="0"/>
              </a:rPr>
              <a:t> insecticides identified in &lt; 1% of wax samples, and &lt; 3% of pollen samples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800" dirty="0" smtClean="0">
                <a:solidFill>
                  <a:srgbClr val="000073"/>
                </a:solidFill>
                <a:latin typeface="Times New Roman" charset="0"/>
              </a:rPr>
              <a:t>Two most common residues were </a:t>
            </a:r>
            <a:r>
              <a:rPr lang="en-US" sz="2800" dirty="0" err="1" smtClean="0">
                <a:solidFill>
                  <a:srgbClr val="000073"/>
                </a:solidFill>
                <a:latin typeface="Times New Roman" charset="0"/>
              </a:rPr>
              <a:t>miticides</a:t>
            </a:r>
            <a:r>
              <a:rPr lang="en-US" sz="2800" dirty="0" smtClean="0">
                <a:solidFill>
                  <a:srgbClr val="000073"/>
                </a:solidFill>
                <a:latin typeface="Times New Roman" charset="0"/>
              </a:rPr>
              <a:t> used by beekeepers</a:t>
            </a:r>
          </a:p>
        </p:txBody>
      </p:sp>
      <p:pic>
        <p:nvPicPr>
          <p:cNvPr id="60420" name="Picture 1032" descr="wkbecolrcels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398269">
            <a:off x="7232650" y="158750"/>
            <a:ext cx="13716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charset="0"/>
              </a:rPr>
              <a:t>Residues in Hive Materials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4114800"/>
          </a:xfrm>
        </p:spPr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en-US" dirty="0">
                <a:solidFill>
                  <a:srgbClr val="000073"/>
                </a:solidFill>
                <a:latin typeface="Times New Roman" charset="0"/>
              </a:rPr>
              <a:t>Chemical analysis of beeswax</a:t>
            </a:r>
          </a:p>
          <a:p>
            <a:pPr lvl="1" eaLnBrk="1" hangingPunct="1">
              <a:buClr>
                <a:srgbClr val="008040"/>
              </a:buClr>
              <a:buFont typeface="Wingdings" charset="2"/>
              <a:buChar char="ü"/>
            </a:pPr>
            <a:r>
              <a:rPr lang="en-US" dirty="0">
                <a:solidFill>
                  <a:srgbClr val="000073"/>
                </a:solidFill>
                <a:latin typeface="Times New Roman" charset="0"/>
              </a:rPr>
              <a:t>Accumulation of</a:t>
            </a:r>
            <a:r>
              <a:rPr lang="en-US" dirty="0" smtClean="0">
                <a:solidFill>
                  <a:srgbClr val="000073"/>
                </a:solidFill>
                <a:latin typeface="Times New Roman" charset="0"/>
              </a:rPr>
              <a:t> </a:t>
            </a:r>
            <a:r>
              <a:rPr lang="en-US" i="1" dirty="0" smtClean="0">
                <a:solidFill>
                  <a:srgbClr val="000073"/>
                </a:solidFill>
                <a:latin typeface="Times New Roman" charset="0"/>
              </a:rPr>
              <a:t>tau</a:t>
            </a:r>
            <a:r>
              <a:rPr lang="en-US" dirty="0" smtClean="0">
                <a:solidFill>
                  <a:srgbClr val="000073"/>
                </a:solidFill>
                <a:latin typeface="Times New Roman" charset="0"/>
              </a:rPr>
              <a:t>-</a:t>
            </a:r>
            <a:r>
              <a:rPr lang="en-US" dirty="0" err="1" smtClean="0">
                <a:solidFill>
                  <a:srgbClr val="000073"/>
                </a:solidFill>
                <a:latin typeface="Times New Roman" charset="0"/>
              </a:rPr>
              <a:t>fluvalinate</a:t>
            </a:r>
            <a:r>
              <a:rPr lang="en-US" dirty="0">
                <a:solidFill>
                  <a:srgbClr val="000073"/>
                </a:solidFill>
                <a:latin typeface="Times New Roman" charset="0"/>
              </a:rPr>
              <a:t>, </a:t>
            </a:r>
            <a:r>
              <a:rPr lang="en-US" dirty="0" err="1">
                <a:solidFill>
                  <a:srgbClr val="000073"/>
                </a:solidFill>
                <a:latin typeface="Times New Roman" charset="0"/>
              </a:rPr>
              <a:t>coumaphos</a:t>
            </a:r>
            <a:r>
              <a:rPr lang="en-US" dirty="0">
                <a:solidFill>
                  <a:srgbClr val="000073"/>
                </a:solidFill>
                <a:latin typeface="Times New Roman" charset="0"/>
              </a:rPr>
              <a:t> in </a:t>
            </a:r>
            <a:r>
              <a:rPr lang="en-US" dirty="0" smtClean="0">
                <a:solidFill>
                  <a:srgbClr val="000073"/>
                </a:solidFill>
                <a:latin typeface="Times New Roman" charset="0"/>
              </a:rPr>
              <a:t>beeswax – 98% of beeswax samples contaminated</a:t>
            </a:r>
          </a:p>
          <a:p>
            <a:pPr lvl="2" eaLnBrk="1" hangingPunct="1">
              <a:buClr>
                <a:srgbClr val="0000FF"/>
              </a:buClr>
              <a:buFont typeface="Wingdings" charset="2"/>
              <a:buChar char="§"/>
            </a:pPr>
            <a:r>
              <a:rPr lang="en-US" dirty="0" smtClean="0">
                <a:solidFill>
                  <a:srgbClr val="000073"/>
                </a:solidFill>
                <a:latin typeface="Times New Roman" charset="0"/>
              </a:rPr>
              <a:t>Mean levels: 7.47 </a:t>
            </a:r>
            <a:r>
              <a:rPr lang="en-US" dirty="0" err="1" smtClean="0">
                <a:solidFill>
                  <a:srgbClr val="000073"/>
                </a:solidFill>
                <a:latin typeface="Times New Roman" charset="0"/>
              </a:rPr>
              <a:t>ppm</a:t>
            </a:r>
            <a:r>
              <a:rPr lang="en-US" dirty="0" smtClean="0">
                <a:solidFill>
                  <a:srgbClr val="000073"/>
                </a:solidFill>
                <a:latin typeface="Times New Roman" charset="0"/>
              </a:rPr>
              <a:t> </a:t>
            </a:r>
            <a:r>
              <a:rPr lang="en-US" u="sng" dirty="0" smtClean="0">
                <a:solidFill>
                  <a:srgbClr val="000073"/>
                </a:solidFill>
                <a:latin typeface="Times New Roman" charset="0"/>
              </a:rPr>
              <a:t>+</a:t>
            </a:r>
            <a:r>
              <a:rPr lang="en-US" dirty="0" smtClean="0">
                <a:solidFill>
                  <a:srgbClr val="000073"/>
                </a:solidFill>
                <a:latin typeface="Times New Roman" charset="0"/>
              </a:rPr>
              <a:t> .97 </a:t>
            </a:r>
            <a:r>
              <a:rPr lang="en-US" dirty="0" err="1" smtClean="0">
                <a:solidFill>
                  <a:srgbClr val="000073"/>
                </a:solidFill>
                <a:latin typeface="Times New Roman" charset="0"/>
              </a:rPr>
              <a:t>ppm</a:t>
            </a:r>
            <a:endParaRPr lang="en-US" dirty="0" smtClean="0">
              <a:solidFill>
                <a:srgbClr val="000073"/>
              </a:solidFill>
              <a:latin typeface="Times New Roman" charset="0"/>
            </a:endParaRPr>
          </a:p>
          <a:p>
            <a:pPr lvl="1" eaLnBrk="1" hangingPunct="1">
              <a:buClr>
                <a:srgbClr val="008040"/>
              </a:buClr>
              <a:buFont typeface="Wingdings" charset="2"/>
              <a:buChar char="ü"/>
            </a:pPr>
            <a:r>
              <a:rPr lang="en-US" dirty="0" err="1">
                <a:solidFill>
                  <a:srgbClr val="000073"/>
                </a:solidFill>
                <a:latin typeface="Times New Roman" charset="0"/>
              </a:rPr>
              <a:t>Sublethal</a:t>
            </a:r>
            <a:r>
              <a:rPr lang="en-US" dirty="0">
                <a:solidFill>
                  <a:srgbClr val="000073"/>
                </a:solidFill>
                <a:latin typeface="Times New Roman" charset="0"/>
              </a:rPr>
              <a:t> doses can affect bees - could this be a factor in</a:t>
            </a:r>
            <a:r>
              <a:rPr lang="en-US" dirty="0" smtClean="0">
                <a:solidFill>
                  <a:srgbClr val="000073"/>
                </a:solidFill>
                <a:latin typeface="Times New Roman" charset="0"/>
              </a:rPr>
              <a:t> colony decline?</a:t>
            </a:r>
            <a:endParaRPr lang="en-US" dirty="0">
              <a:solidFill>
                <a:srgbClr val="000073"/>
              </a:solidFill>
              <a:latin typeface="Times New Roman" charset="0"/>
            </a:endParaRPr>
          </a:p>
          <a:p>
            <a:pPr eaLnBrk="1" hangingPunct="1">
              <a:buClr>
                <a:srgbClr val="FF0000"/>
              </a:buClr>
            </a:pPr>
            <a:endParaRPr lang="en-US" dirty="0">
              <a:solidFill>
                <a:srgbClr val="000073"/>
              </a:solidFill>
              <a:latin typeface="Times New Roman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3863" y="4343400"/>
            <a:ext cx="12525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343400"/>
            <a:ext cx="2895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92125" y="4191000"/>
            <a:ext cx="3470275" cy="2282825"/>
            <a:chOff x="187854" y="4114800"/>
            <a:chExt cx="3469746" cy="2282825"/>
          </a:xfrm>
        </p:grpSpPr>
        <p:pic>
          <p:nvPicPr>
            <p:cNvPr id="60424" name="Picture 6" descr="Brood wax pesticides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7854" y="4114800"/>
              <a:ext cx="3469746" cy="2260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5" name="TextBox 7"/>
            <p:cNvSpPr txBox="1">
              <a:spLocks noChangeArrowheads="1"/>
            </p:cNvSpPr>
            <p:nvPr/>
          </p:nvSpPr>
          <p:spPr bwMode="auto">
            <a:xfrm>
              <a:off x="686253" y="6092825"/>
              <a:ext cx="2514217" cy="304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Pesticides in brood nest wax</a:t>
              </a:r>
            </a:p>
          </p:txBody>
        </p:sp>
      </p:grpSp>
      <p:sp>
        <p:nvSpPr>
          <p:cNvPr id="60423" name="TextBox 9"/>
          <p:cNvSpPr txBox="1">
            <a:spLocks noChangeArrowheads="1"/>
          </p:cNvSpPr>
          <p:nvPr/>
        </p:nvSpPr>
        <p:spPr bwMode="auto">
          <a:xfrm rot="-5400000">
            <a:off x="3175" y="4813300"/>
            <a:ext cx="1320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/>
              <a:t>Frequency detection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9425" y="4267200"/>
            <a:ext cx="282257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6"/>
          <p:cNvSpPr>
            <a:spLocks noGrp="1"/>
          </p:cNvSpPr>
          <p:nvPr>
            <p:ph type="title" idx="4294967295"/>
          </p:nvPr>
        </p:nvSpPr>
        <p:spPr>
          <a:xfrm>
            <a:off x="533400" y="457200"/>
            <a:ext cx="8001000" cy="685800"/>
          </a:xfrm>
        </p:spPr>
        <p:txBody>
          <a:bodyPr anchor="b"/>
          <a:lstStyle/>
          <a:p>
            <a:pPr>
              <a:lnSpc>
                <a:spcPts val="4500"/>
              </a:lnSpc>
            </a:pPr>
            <a:r>
              <a:rPr lang="en-US" dirty="0" err="1" smtClean="0">
                <a:latin typeface="Times New Roman" charset="0"/>
              </a:rPr>
              <a:t>Miticide</a:t>
            </a:r>
            <a:r>
              <a:rPr lang="en-US" dirty="0" smtClean="0">
                <a:latin typeface="Times New Roman" charset="0"/>
              </a:rPr>
              <a:t> Effects on Colony Health</a:t>
            </a:r>
            <a:endParaRPr lang="en-US" dirty="0">
              <a:latin typeface="Times New Roman" charset="0"/>
            </a:endParaRPr>
          </a:p>
        </p:txBody>
      </p:sp>
      <p:sp>
        <p:nvSpPr>
          <p:cNvPr id="27655" name="Rectangle 7"/>
          <p:cNvSpPr>
            <a:spLocks noGrp="1"/>
          </p:cNvSpPr>
          <p:nvPr>
            <p:ph type="body" idx="4294967295"/>
          </p:nvPr>
        </p:nvSpPr>
        <p:spPr>
          <a:xfrm>
            <a:off x="533400" y="1295400"/>
            <a:ext cx="8229600" cy="31369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Decreases drone production 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Inhibits queen rearing, </a:t>
            </a:r>
            <a:r>
              <a:rPr lang="en-US" sz="2800" dirty="0" err="1" smtClean="0">
                <a:latin typeface="Times New Roman" charset="0"/>
              </a:rPr>
              <a:t>matings</a:t>
            </a:r>
            <a:r>
              <a:rPr lang="en-US" sz="2800" dirty="0" smtClean="0">
                <a:latin typeface="Times New Roman" charset="0"/>
              </a:rPr>
              <a:t> unsuccessful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Reproductive physiology of drones and queens</a:t>
            </a:r>
          </a:p>
          <a:p>
            <a:pPr lvl="1">
              <a:lnSpc>
                <a:spcPct val="90000"/>
              </a:lnSpc>
              <a:buClr>
                <a:srgbClr val="008040"/>
              </a:buClr>
              <a:buFont typeface="Wingdings" charset="2"/>
              <a:buChar char="ü"/>
            </a:pPr>
            <a:r>
              <a:rPr lang="en-US" sz="2400" dirty="0" smtClean="0">
                <a:latin typeface="Times New Roman" charset="0"/>
              </a:rPr>
              <a:t>Reduces sperm </a:t>
            </a:r>
            <a:r>
              <a:rPr lang="en-US" sz="2400" dirty="0">
                <a:latin typeface="Times New Roman" charset="0"/>
              </a:rPr>
              <a:t>production and </a:t>
            </a:r>
            <a:r>
              <a:rPr lang="en-US" sz="2400" dirty="0" smtClean="0">
                <a:latin typeface="Times New Roman" charset="0"/>
              </a:rPr>
              <a:t>viability in drones</a:t>
            </a:r>
          </a:p>
          <a:p>
            <a:pPr lvl="1">
              <a:lnSpc>
                <a:spcPct val="90000"/>
              </a:lnSpc>
              <a:buClr>
                <a:srgbClr val="008040"/>
              </a:buClr>
              <a:buFont typeface="Wingdings" charset="2"/>
              <a:buChar char="ü"/>
            </a:pPr>
            <a:r>
              <a:rPr lang="en-US" sz="2400" dirty="0" smtClean="0">
                <a:latin typeface="Times New Roman" charset="0"/>
              </a:rPr>
              <a:t>Causes a loss of sperm viability over </a:t>
            </a:r>
            <a:r>
              <a:rPr lang="en-US" sz="2400" dirty="0">
                <a:latin typeface="Times New Roman" charset="0"/>
              </a:rPr>
              <a:t>time</a:t>
            </a:r>
            <a:endParaRPr lang="en-US" sz="2400" dirty="0" smtClean="0">
              <a:latin typeface="Times New Roman" charset="0"/>
            </a:endParaRPr>
          </a:p>
          <a:p>
            <a:pPr lvl="1">
              <a:lnSpc>
                <a:spcPct val="90000"/>
              </a:lnSpc>
              <a:buClr>
                <a:srgbClr val="008040"/>
              </a:buClr>
              <a:buFont typeface="Wingdings" charset="2"/>
              <a:buChar char="ü"/>
            </a:pPr>
            <a:r>
              <a:rPr lang="en-US" sz="2400" dirty="0" smtClean="0">
                <a:latin typeface="Times New Roman" charset="0"/>
              </a:rPr>
              <a:t>May affect sperm in </a:t>
            </a:r>
            <a:r>
              <a:rPr lang="en-US" sz="2400" dirty="0">
                <a:latin typeface="Times New Roman" charset="0"/>
              </a:rPr>
              <a:t>the </a:t>
            </a:r>
            <a:r>
              <a:rPr lang="en-US" sz="2400" dirty="0" err="1">
                <a:latin typeface="Times New Roman" charset="0"/>
              </a:rPr>
              <a:t>spermatheca</a:t>
            </a:r>
            <a:r>
              <a:rPr lang="en-US" sz="2400" dirty="0">
                <a:latin typeface="Times New Roman" charset="0"/>
              </a:rPr>
              <a:t> of the queen</a:t>
            </a:r>
            <a:endParaRPr lang="en-US" sz="2400" dirty="0" smtClean="0">
              <a:latin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latin typeface="Times New Roman" charset="0"/>
            </a:endParaRPr>
          </a:p>
        </p:txBody>
      </p:sp>
      <p:pic>
        <p:nvPicPr>
          <p:cNvPr id="62469" name="Picture 6" descr="Queen HB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267200"/>
            <a:ext cx="23622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queen_repr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4267200"/>
            <a:ext cx="16144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70994" y="6368534"/>
            <a:ext cx="4853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Burley, Fell &amp; </a:t>
            </a:r>
            <a:r>
              <a:rPr lang="en-US" sz="1600" dirty="0" err="1" smtClean="0"/>
              <a:t>Saacke</a:t>
            </a:r>
            <a:r>
              <a:rPr lang="en-US" sz="1600" dirty="0" smtClean="0"/>
              <a:t>, 2008. J. Econ </a:t>
            </a:r>
            <a:r>
              <a:rPr lang="en-US" sz="1600" dirty="0" err="1" smtClean="0"/>
              <a:t>Ent</a:t>
            </a:r>
            <a:r>
              <a:rPr lang="en-US" sz="1600" dirty="0" smtClean="0"/>
              <a:t> 110:1081-1087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n-US" sz="4000" dirty="0" smtClean="0">
                <a:latin typeface="Times New Roman" charset="0"/>
              </a:rPr>
              <a:t>Effects of Pesticide Residues in Comb on Colony Health</a:t>
            </a:r>
            <a:endParaRPr lang="en-US" sz="4000" dirty="0">
              <a:latin typeface="Times New Roman" charset="0"/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5486400" cy="4800600"/>
          </a:xfrm>
        </p:spPr>
        <p:txBody>
          <a:bodyPr/>
          <a:lstStyle/>
          <a:p>
            <a:pPr>
              <a:lnSpc>
                <a:spcPts val="3100"/>
              </a:lnSpc>
              <a:spcAft>
                <a:spcPts val="300"/>
              </a:spcAft>
              <a:buClr>
                <a:srgbClr val="FF0000"/>
              </a:buClr>
            </a:pPr>
            <a:r>
              <a:rPr lang="en-US" sz="2800" dirty="0" smtClean="0">
                <a:solidFill>
                  <a:srgbClr val="262673"/>
                </a:solidFill>
                <a:latin typeface="Times New Roman" charset="0"/>
              </a:rPr>
              <a:t>Examine sub-lethal effects of pesticide residues in beeswax</a:t>
            </a:r>
          </a:p>
          <a:p>
            <a:pPr lvl="1">
              <a:lnSpc>
                <a:spcPts val="2500"/>
              </a:lnSpc>
              <a:spcAft>
                <a:spcPts val="6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rgbClr val="262673"/>
                </a:solidFill>
                <a:latin typeface="Times New Roman" charset="0"/>
              </a:rPr>
              <a:t>Major residues </a:t>
            </a:r>
            <a:r>
              <a:rPr lang="en-US" sz="2400" dirty="0" err="1" smtClean="0">
                <a:solidFill>
                  <a:srgbClr val="262673"/>
                </a:solidFill>
                <a:latin typeface="Times New Roman" charset="0"/>
              </a:rPr>
              <a:t>coumaphos</a:t>
            </a:r>
            <a:r>
              <a:rPr lang="en-US" sz="2400" dirty="0" smtClean="0">
                <a:solidFill>
                  <a:srgbClr val="262673"/>
                </a:solidFill>
                <a:latin typeface="Times New Roman" charset="0"/>
              </a:rPr>
              <a:t> and </a:t>
            </a:r>
            <a:r>
              <a:rPr lang="en-US" sz="2400" dirty="0" err="1" smtClean="0">
                <a:solidFill>
                  <a:srgbClr val="262673"/>
                </a:solidFill>
                <a:latin typeface="Times New Roman" charset="0"/>
              </a:rPr>
              <a:t>fluvalinate</a:t>
            </a:r>
            <a:r>
              <a:rPr lang="en-US" sz="2400" dirty="0" smtClean="0">
                <a:solidFill>
                  <a:srgbClr val="262673"/>
                </a:solidFill>
                <a:latin typeface="Times New Roman" charset="0"/>
              </a:rPr>
              <a:t>, plus mixture others pesticides</a:t>
            </a:r>
          </a:p>
          <a:p>
            <a:pPr>
              <a:lnSpc>
                <a:spcPts val="31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800" dirty="0" smtClean="0">
                <a:solidFill>
                  <a:srgbClr val="262673"/>
                </a:solidFill>
                <a:latin typeface="Times New Roman" charset="0"/>
              </a:rPr>
              <a:t>Pesticide </a:t>
            </a:r>
            <a:r>
              <a:rPr lang="en-US" sz="2800" dirty="0">
                <a:solidFill>
                  <a:srgbClr val="262673"/>
                </a:solidFill>
                <a:latin typeface="Times New Roman" charset="0"/>
              </a:rPr>
              <a:t>residues in</a:t>
            </a:r>
            <a:r>
              <a:rPr lang="en-US" sz="2800" dirty="0" smtClean="0">
                <a:solidFill>
                  <a:srgbClr val="262673"/>
                </a:solidFill>
                <a:latin typeface="Times New Roman" charset="0"/>
              </a:rPr>
              <a:t> comb 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3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rgbClr val="262673"/>
                </a:solidFill>
                <a:latin typeface="Times New Roman" charset="0"/>
              </a:rPr>
              <a:t>delay </a:t>
            </a:r>
            <a:r>
              <a:rPr lang="en-US" sz="2400" dirty="0">
                <a:solidFill>
                  <a:srgbClr val="262673"/>
                </a:solidFill>
                <a:latin typeface="Times New Roman" charset="0"/>
              </a:rPr>
              <a:t>larval development and adult emergence</a:t>
            </a:r>
            <a:endParaRPr lang="en-US" sz="2400" dirty="0" smtClean="0">
              <a:solidFill>
                <a:srgbClr val="262673"/>
              </a:solidFill>
              <a:latin typeface="Times New Roman" charset="0"/>
            </a:endParaRP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3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rgbClr val="262673"/>
                </a:solidFill>
                <a:latin typeface="Times New Roman" charset="0"/>
              </a:rPr>
              <a:t>shorten </a:t>
            </a:r>
            <a:r>
              <a:rPr lang="en-US" sz="2400" dirty="0">
                <a:solidFill>
                  <a:srgbClr val="262673"/>
                </a:solidFill>
                <a:latin typeface="Times New Roman" charset="0"/>
              </a:rPr>
              <a:t>adult longevity</a:t>
            </a:r>
            <a:endParaRPr lang="en-US" sz="2400" dirty="0" smtClean="0">
              <a:solidFill>
                <a:srgbClr val="262673"/>
              </a:solidFill>
              <a:latin typeface="Times New Roman" charset="0"/>
            </a:endParaRP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3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rgbClr val="262673"/>
                </a:solidFill>
                <a:latin typeface="Times New Roman" charset="0"/>
              </a:rPr>
              <a:t>may affect </a:t>
            </a:r>
            <a:r>
              <a:rPr lang="en-US" sz="2400" dirty="0">
                <a:solidFill>
                  <a:srgbClr val="262673"/>
                </a:solidFill>
                <a:latin typeface="Times New Roman" charset="0"/>
              </a:rPr>
              <a:t>hive labor roles of adults and foraging activity</a:t>
            </a:r>
            <a:endParaRPr lang="en-US" sz="2400" dirty="0" smtClean="0">
              <a:solidFill>
                <a:srgbClr val="262673"/>
              </a:solidFill>
              <a:latin typeface="Times New Roman" charset="0"/>
            </a:endParaRP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3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rgbClr val="262673"/>
                </a:solidFill>
                <a:latin typeface="Times New Roman" charset="0"/>
              </a:rPr>
              <a:t>may </a:t>
            </a:r>
            <a:r>
              <a:rPr lang="en-US" sz="2400" dirty="0">
                <a:solidFill>
                  <a:srgbClr val="262673"/>
                </a:solidFill>
                <a:latin typeface="Times New Roman" charset="0"/>
              </a:rPr>
              <a:t>affect immune response and disease susceptibility</a:t>
            </a:r>
          </a:p>
          <a:p>
            <a:pPr>
              <a:lnSpc>
                <a:spcPts val="3100"/>
              </a:lnSpc>
              <a:buClr>
                <a:srgbClr val="FF0000"/>
              </a:buClr>
            </a:pPr>
            <a:endParaRPr lang="en-US" sz="2800" dirty="0">
              <a:solidFill>
                <a:srgbClr val="262673"/>
              </a:solidFill>
              <a:latin typeface="Times New Roman" charset="0"/>
            </a:endParaRPr>
          </a:p>
        </p:txBody>
      </p:sp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114800"/>
            <a:ext cx="27368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1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524000"/>
            <a:ext cx="27019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TextBox 5"/>
          <p:cNvSpPr txBox="1">
            <a:spLocks noChangeArrowheads="1"/>
          </p:cNvSpPr>
          <p:nvPr/>
        </p:nvSpPr>
        <p:spPr bwMode="auto">
          <a:xfrm>
            <a:off x="5181600" y="6260068"/>
            <a:ext cx="37826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Wu et al. 2011. </a:t>
            </a:r>
            <a:r>
              <a:rPr lang="en-US" sz="1800" dirty="0" err="1" smtClean="0"/>
              <a:t>PLoS</a:t>
            </a:r>
            <a:r>
              <a:rPr lang="en-US" sz="1800" dirty="0" smtClean="0"/>
              <a:t> One </a:t>
            </a:r>
            <a:r>
              <a:rPr lang="en-US" sz="1800" dirty="0"/>
              <a:t>6(2):e14720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Pesticide Effects on Colony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6248400" cy="4114800"/>
          </a:xfrm>
        </p:spPr>
        <p:txBody>
          <a:bodyPr/>
          <a:lstStyle/>
          <a:p>
            <a:pPr>
              <a:lnSpc>
                <a:spcPts val="326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800" dirty="0" smtClean="0">
                <a:solidFill>
                  <a:srgbClr val="000080"/>
                </a:solidFill>
              </a:rPr>
              <a:t>Fungicides can reduce </a:t>
            </a:r>
            <a:r>
              <a:rPr lang="en-US" sz="2800" dirty="0" err="1" smtClean="0">
                <a:solidFill>
                  <a:srgbClr val="000080"/>
                </a:solidFill>
              </a:rPr>
              <a:t>mycoflora</a:t>
            </a:r>
            <a:r>
              <a:rPr lang="en-US" sz="2800" dirty="0" smtClean="0">
                <a:solidFill>
                  <a:srgbClr val="000080"/>
                </a:solidFill>
              </a:rPr>
              <a:t> in beebread and may affect natural resistance mechanisms in colony, especially to fungal disease</a:t>
            </a:r>
          </a:p>
          <a:p>
            <a:pPr>
              <a:lnSpc>
                <a:spcPts val="326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800" dirty="0" smtClean="0">
                <a:solidFill>
                  <a:srgbClr val="000080"/>
                </a:solidFill>
              </a:rPr>
              <a:t>Pesticides (including antibiotics) can affect the </a:t>
            </a:r>
            <a:r>
              <a:rPr lang="en-US" sz="2800" dirty="0" err="1" smtClean="0">
                <a:solidFill>
                  <a:srgbClr val="000080"/>
                </a:solidFill>
              </a:rPr>
              <a:t>microbiota</a:t>
            </a:r>
            <a:r>
              <a:rPr lang="en-US" sz="2800" dirty="0" smtClean="0">
                <a:solidFill>
                  <a:srgbClr val="000080"/>
                </a:solidFill>
              </a:rPr>
              <a:t> of the honey bee, compromising the immune system and overall bee health</a:t>
            </a:r>
          </a:p>
          <a:p>
            <a:pPr>
              <a:lnSpc>
                <a:spcPts val="326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800" dirty="0" smtClean="0">
                <a:solidFill>
                  <a:srgbClr val="000080"/>
                </a:solidFill>
              </a:rPr>
              <a:t>Pesticide spray </a:t>
            </a:r>
            <a:r>
              <a:rPr lang="en-US" sz="2800" dirty="0" err="1" smtClean="0">
                <a:solidFill>
                  <a:srgbClr val="000080"/>
                </a:solidFill>
              </a:rPr>
              <a:t>adjuvants</a:t>
            </a:r>
            <a:r>
              <a:rPr lang="en-US" sz="2800" dirty="0" smtClean="0">
                <a:solidFill>
                  <a:srgbClr val="000080"/>
                </a:solidFill>
              </a:rPr>
              <a:t> (such as </a:t>
            </a:r>
            <a:r>
              <a:rPr lang="en-US" sz="2800" dirty="0" err="1" smtClean="0">
                <a:solidFill>
                  <a:srgbClr val="000080"/>
                </a:solidFill>
              </a:rPr>
              <a:t>organosiloxane</a:t>
            </a:r>
            <a:r>
              <a:rPr lang="en-US" sz="2800" dirty="0" smtClean="0">
                <a:solidFill>
                  <a:srgbClr val="000080"/>
                </a:solidFill>
              </a:rPr>
              <a:t> surfactants) may affect learning and increase bee mortality</a:t>
            </a:r>
          </a:p>
          <a:p>
            <a:pPr>
              <a:lnSpc>
                <a:spcPts val="3260"/>
              </a:lnSpc>
              <a:spcAft>
                <a:spcPts val="1200"/>
              </a:spcAft>
              <a:buClr>
                <a:srgbClr val="FF0000"/>
              </a:buClr>
            </a:pPr>
            <a:endParaRPr lang="en-US" sz="2800" dirty="0">
              <a:solidFill>
                <a:srgbClr val="000080"/>
              </a:solidFill>
            </a:endParaRPr>
          </a:p>
        </p:txBody>
      </p:sp>
      <p:pic>
        <p:nvPicPr>
          <p:cNvPr id="4" name="Picture 3" descr="Bee with poll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972" y="1676400"/>
            <a:ext cx="1955228" cy="1447800"/>
          </a:xfrm>
          <a:prstGeom prst="rect">
            <a:avLst/>
          </a:prstGeom>
        </p:spPr>
      </p:pic>
      <p:pic>
        <p:nvPicPr>
          <p:cNvPr id="5" name="Picture 4" descr="Honey-and-bee--Entombed-P-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57600"/>
            <a:ext cx="2009913" cy="177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5486400"/>
            <a:ext cx="2053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‘entombed’ pollen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Bee Pathogens and</a:t>
            </a:r>
            <a:r>
              <a:rPr lang="en-US" dirty="0" smtClean="0">
                <a:latin typeface="Times New Roman" charset="0"/>
              </a:rPr>
              <a:t> Colony Health</a:t>
            </a:r>
            <a:endParaRPr lang="en-US" dirty="0">
              <a:latin typeface="Times New Roman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6781800" cy="4114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Aft>
                <a:spcPct val="15000"/>
              </a:spcAft>
              <a:buClr>
                <a:srgbClr val="FF0000"/>
              </a:buClr>
            </a:pPr>
            <a:r>
              <a:rPr lang="en-US" sz="2600" dirty="0">
                <a:solidFill>
                  <a:srgbClr val="000062"/>
                </a:solidFill>
                <a:latin typeface="Times New Roman" charset="0"/>
              </a:rPr>
              <a:t>Honey bee colonies with CCD have higher pathogen levels and are co-infected with a larger number of pathogens than non-CCD colonies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Clr>
                <a:srgbClr val="FF0000"/>
              </a:buClr>
            </a:pPr>
            <a:r>
              <a:rPr lang="en-US" sz="2600" dirty="0">
                <a:solidFill>
                  <a:srgbClr val="000062"/>
                </a:solidFill>
                <a:latin typeface="Times New Roman" charset="0"/>
              </a:rPr>
              <a:t>Israel Acute Paralysis Virus found in 96% of CCD colonies, but other viruses are common (Deformed wing virus, </a:t>
            </a:r>
            <a:r>
              <a:rPr lang="en-US" sz="2600" dirty="0" smtClean="0">
                <a:solidFill>
                  <a:srgbClr val="000062"/>
                </a:solidFill>
                <a:latin typeface="Times New Roman" charset="0"/>
              </a:rPr>
              <a:t>Black </a:t>
            </a:r>
            <a:r>
              <a:rPr lang="en-US" sz="2600" dirty="0">
                <a:solidFill>
                  <a:srgbClr val="000062"/>
                </a:solidFill>
                <a:latin typeface="Times New Roman" charset="0"/>
              </a:rPr>
              <a:t>queen cell virus, Kashmir bee virus)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Clr>
                <a:srgbClr val="FF0000"/>
              </a:buClr>
            </a:pPr>
            <a:r>
              <a:rPr lang="en-US" sz="2600" dirty="0">
                <a:solidFill>
                  <a:srgbClr val="000062"/>
                </a:solidFill>
                <a:latin typeface="Times New Roman" charset="0"/>
              </a:rPr>
              <a:t>Fungal pathogens</a:t>
            </a:r>
            <a:r>
              <a:rPr lang="en-US" sz="2600" i="1" dirty="0">
                <a:solidFill>
                  <a:srgbClr val="000062"/>
                </a:solidFill>
                <a:latin typeface="Times New Roman" charset="0"/>
              </a:rPr>
              <a:t> (Nosema </a:t>
            </a:r>
            <a:r>
              <a:rPr lang="en-US" sz="2600" i="1" dirty="0" err="1">
                <a:solidFill>
                  <a:srgbClr val="000062"/>
                </a:solidFill>
                <a:latin typeface="Times New Roman" charset="0"/>
              </a:rPr>
              <a:t>spp</a:t>
            </a:r>
            <a:r>
              <a:rPr lang="en-US" sz="2600" dirty="0" smtClean="0">
                <a:solidFill>
                  <a:srgbClr val="000062"/>
                </a:solidFill>
                <a:latin typeface="Times New Roman" charset="0"/>
              </a:rPr>
              <a:t>) </a:t>
            </a:r>
            <a:r>
              <a:rPr lang="en-US" sz="2600" dirty="0">
                <a:solidFill>
                  <a:srgbClr val="000062"/>
                </a:solidFill>
                <a:latin typeface="Times New Roman" charset="0"/>
              </a:rPr>
              <a:t>have been reported as</a:t>
            </a:r>
            <a:r>
              <a:rPr lang="en-US" sz="2600" dirty="0" smtClean="0">
                <a:solidFill>
                  <a:srgbClr val="000062"/>
                </a:solidFill>
                <a:latin typeface="Times New Roman" charset="0"/>
              </a:rPr>
              <a:t> a possible </a:t>
            </a:r>
            <a:r>
              <a:rPr lang="en-US" sz="2600" dirty="0">
                <a:solidFill>
                  <a:srgbClr val="000062"/>
                </a:solidFill>
                <a:latin typeface="Times New Roman" charset="0"/>
              </a:rPr>
              <a:t>cause of colony </a:t>
            </a:r>
            <a:r>
              <a:rPr lang="en-US" sz="2600" dirty="0" smtClean="0">
                <a:solidFill>
                  <a:srgbClr val="000062"/>
                </a:solidFill>
                <a:latin typeface="Times New Roman" charset="0"/>
              </a:rPr>
              <a:t>decline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Clr>
                <a:srgbClr val="FF0000"/>
              </a:buClr>
            </a:pPr>
            <a:r>
              <a:rPr lang="en-US" sz="2600" dirty="0" smtClean="0">
                <a:solidFill>
                  <a:srgbClr val="000062"/>
                </a:solidFill>
                <a:latin typeface="Times New Roman" charset="0"/>
              </a:rPr>
              <a:t>Idiopathic brood disease syndrome (IBDS) increases risk of colony mortality by ~ 4X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Clr>
                <a:srgbClr val="008040"/>
              </a:buClr>
              <a:buFont typeface="Wingdings" charset="2"/>
              <a:buNone/>
            </a:pPr>
            <a:endParaRPr lang="en-US" sz="2600" dirty="0">
              <a:solidFill>
                <a:srgbClr val="000062"/>
              </a:solidFill>
              <a:latin typeface="Times New Roman" charset="0"/>
            </a:endParaRPr>
          </a:p>
        </p:txBody>
      </p:sp>
      <p:pic>
        <p:nvPicPr>
          <p:cNvPr id="8" name="Picture 6" descr="EFBropyishcloseup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895600"/>
            <a:ext cx="152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EFBmelted larv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4800600"/>
            <a:ext cx="1530350" cy="152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41843" y="1447800"/>
            <a:ext cx="1549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026" descr="virginiaMap-Nosema samp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449388"/>
            <a:ext cx="3200400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charset="0"/>
              </a:rPr>
              <a:t>Status of </a:t>
            </a:r>
            <a:r>
              <a:rPr lang="en-US" i="1" smtClean="0">
                <a:latin typeface="Times New Roman" charset="0"/>
              </a:rPr>
              <a:t>Nosema</a:t>
            </a:r>
            <a:r>
              <a:rPr lang="en-US" smtClean="0">
                <a:latin typeface="Times New Roman" charset="0"/>
              </a:rPr>
              <a:t> in Virginia</a:t>
            </a:r>
          </a:p>
        </p:txBody>
      </p:sp>
      <p:pic>
        <p:nvPicPr>
          <p:cNvPr id="64516" name="Picture 1031" descr="Vial_Nose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3429000"/>
            <a:ext cx="1333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Content Placeholder 2"/>
          <p:cNvSpPr>
            <a:spLocks noGrp="1"/>
          </p:cNvSpPr>
          <p:nvPr>
            <p:ph idx="4294967295"/>
          </p:nvPr>
        </p:nvSpPr>
        <p:spPr>
          <a:xfrm>
            <a:off x="228600" y="1143000"/>
            <a:ext cx="6477000" cy="4648200"/>
          </a:xfrm>
        </p:spPr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en-US" sz="2600" smtClean="0">
                <a:solidFill>
                  <a:srgbClr val="000073"/>
                </a:solidFill>
                <a:latin typeface="Times New Roman" charset="0"/>
              </a:rPr>
              <a:t>Conducted a statewide </a:t>
            </a:r>
            <a:r>
              <a:rPr lang="en-US" sz="2600">
                <a:solidFill>
                  <a:srgbClr val="000073"/>
                </a:solidFill>
                <a:latin typeface="Times New Roman" charset="0"/>
              </a:rPr>
              <a:t>survey </a:t>
            </a:r>
            <a:r>
              <a:rPr lang="en-US" sz="2600" smtClean="0">
                <a:solidFill>
                  <a:srgbClr val="000073"/>
                </a:solidFill>
                <a:latin typeface="Times New Roman" charset="0"/>
              </a:rPr>
              <a:t>in </a:t>
            </a:r>
            <a:r>
              <a:rPr lang="en-US" sz="2600">
                <a:solidFill>
                  <a:srgbClr val="000073"/>
                </a:solidFill>
                <a:latin typeface="Times New Roman" charset="0"/>
              </a:rPr>
              <a:t>2009</a:t>
            </a:r>
          </a:p>
          <a:p>
            <a:pPr lvl="1" eaLnBrk="1" hangingPunct="1">
              <a:buClr>
                <a:srgbClr val="008000"/>
              </a:buClr>
              <a:buFont typeface="Wingdings" charset="2"/>
              <a:buChar char="ü"/>
            </a:pPr>
            <a:r>
              <a:rPr lang="en-US" sz="2400">
                <a:solidFill>
                  <a:srgbClr val="000073"/>
                </a:solidFill>
                <a:latin typeface="Times New Roman" charset="0"/>
              </a:rPr>
              <a:t>Goal to determine the</a:t>
            </a:r>
            <a:r>
              <a:rPr lang="en-US" sz="2400" smtClean="0">
                <a:solidFill>
                  <a:srgbClr val="000073"/>
                </a:solidFill>
                <a:latin typeface="Times New Roman" charset="0"/>
              </a:rPr>
              <a:t> prevalence of </a:t>
            </a:r>
            <a:r>
              <a:rPr lang="en-US" sz="2400">
                <a:solidFill>
                  <a:srgbClr val="000073"/>
                </a:solidFill>
                <a:latin typeface="Times New Roman" charset="0"/>
              </a:rPr>
              <a:t>Nosema and which species were </a:t>
            </a:r>
            <a:r>
              <a:rPr lang="en-US" sz="2400" smtClean="0">
                <a:solidFill>
                  <a:srgbClr val="000073"/>
                </a:solidFill>
                <a:latin typeface="Times New Roman" charset="0"/>
              </a:rPr>
              <a:t>present</a:t>
            </a:r>
          </a:p>
          <a:p>
            <a:pPr lvl="1" eaLnBrk="1" hangingPunct="1">
              <a:buClr>
                <a:srgbClr val="008000"/>
              </a:buClr>
              <a:buFont typeface="Wingdings" charset="2"/>
              <a:buChar char="ü"/>
            </a:pPr>
            <a:r>
              <a:rPr lang="en-US" sz="2400" smtClean="0">
                <a:solidFill>
                  <a:srgbClr val="000073"/>
                </a:solidFill>
                <a:latin typeface="Times New Roman" charset="0"/>
              </a:rPr>
              <a:t>Analyzed samples from 305 hives</a:t>
            </a:r>
          </a:p>
          <a:p>
            <a:pPr eaLnBrk="1" hangingPunct="1">
              <a:spcAft>
                <a:spcPts val="600"/>
              </a:spcAft>
              <a:buClr>
                <a:srgbClr val="FF0000"/>
              </a:buClr>
            </a:pPr>
            <a:r>
              <a:rPr lang="en-US" sz="2600" smtClean="0">
                <a:solidFill>
                  <a:srgbClr val="000073"/>
                </a:solidFill>
                <a:latin typeface="Times New Roman" charset="0"/>
              </a:rPr>
              <a:t>Samples </a:t>
            </a:r>
            <a:r>
              <a:rPr lang="en-US" sz="2600">
                <a:solidFill>
                  <a:srgbClr val="000073"/>
                </a:solidFill>
                <a:latin typeface="Times New Roman" charset="0"/>
              </a:rPr>
              <a:t>were analyzed for </a:t>
            </a:r>
            <a:r>
              <a:rPr lang="en-US" sz="2600" i="1">
                <a:solidFill>
                  <a:srgbClr val="000073"/>
                </a:solidFill>
                <a:latin typeface="Times New Roman" charset="0"/>
              </a:rPr>
              <a:t>Nosema</a:t>
            </a:r>
            <a:r>
              <a:rPr lang="en-US" sz="2600">
                <a:solidFill>
                  <a:srgbClr val="000073"/>
                </a:solidFill>
                <a:latin typeface="Times New Roman" charset="0"/>
              </a:rPr>
              <a:t> using spore counts and a molecular analysis </a:t>
            </a:r>
            <a:r>
              <a:rPr lang="en-US" sz="2600" smtClean="0">
                <a:solidFill>
                  <a:srgbClr val="000073"/>
                </a:solidFill>
                <a:latin typeface="Times New Roman" charset="0"/>
              </a:rPr>
              <a:t>(multiplex real</a:t>
            </a:r>
            <a:r>
              <a:rPr lang="en-US" sz="2600">
                <a:solidFill>
                  <a:srgbClr val="000073"/>
                </a:solidFill>
                <a:latin typeface="Times New Roman" charset="0"/>
              </a:rPr>
              <a:t>-time </a:t>
            </a:r>
            <a:r>
              <a:rPr lang="en-US" sz="2600" smtClean="0">
                <a:solidFill>
                  <a:srgbClr val="000073"/>
                </a:solidFill>
                <a:latin typeface="Times New Roman" charset="0"/>
              </a:rPr>
              <a:t>PCR)</a:t>
            </a:r>
          </a:p>
          <a:p>
            <a:pPr eaLnBrk="1" hangingPunct="1">
              <a:spcAft>
                <a:spcPts val="600"/>
              </a:spcAft>
              <a:buClr>
                <a:srgbClr val="FF0000"/>
              </a:buClr>
            </a:pPr>
            <a:r>
              <a:rPr lang="en-US" sz="2600" smtClean="0">
                <a:solidFill>
                  <a:srgbClr val="000073"/>
                </a:solidFill>
                <a:latin typeface="Times New Roman" charset="0"/>
              </a:rPr>
              <a:t>Based on molecular analysis 69.3% of hives were infected with </a:t>
            </a:r>
            <a:r>
              <a:rPr lang="en-US" sz="2600" i="1" smtClean="0">
                <a:solidFill>
                  <a:srgbClr val="000073"/>
                </a:solidFill>
                <a:latin typeface="Times New Roman" charset="0"/>
              </a:rPr>
              <a:t>N. ceranae</a:t>
            </a:r>
            <a:r>
              <a:rPr lang="en-US" sz="2600" smtClean="0">
                <a:solidFill>
                  <a:srgbClr val="000073"/>
                </a:solidFill>
                <a:latin typeface="Times New Roman" charset="0"/>
              </a:rPr>
              <a:t>, but only 2.7% with </a:t>
            </a:r>
            <a:r>
              <a:rPr lang="en-US" sz="2600" i="1" smtClean="0">
                <a:solidFill>
                  <a:srgbClr val="000073"/>
                </a:solidFill>
                <a:latin typeface="Times New Roman" charset="0"/>
              </a:rPr>
              <a:t>N. apis</a:t>
            </a:r>
          </a:p>
          <a:p>
            <a:pPr eaLnBrk="1" hangingPunct="1">
              <a:spcAft>
                <a:spcPts val="600"/>
              </a:spcAft>
              <a:buClr>
                <a:srgbClr val="FF0000"/>
              </a:buClr>
            </a:pPr>
            <a:r>
              <a:rPr lang="en-US" sz="2600" smtClean="0">
                <a:solidFill>
                  <a:srgbClr val="000073"/>
                </a:solidFill>
                <a:latin typeface="Times New Roman" charset="0"/>
              </a:rPr>
              <a:t>Prevalence and infection levels do not indicate a significant cause of bee decline</a:t>
            </a:r>
          </a:p>
          <a:p>
            <a:pPr lvl="1" eaLnBrk="1" hangingPunct="1">
              <a:buClr>
                <a:srgbClr val="008000"/>
              </a:buClr>
              <a:buFont typeface="Wingdings" charset="2"/>
              <a:buChar char="ü"/>
            </a:pPr>
            <a:endParaRPr lang="en-US" sz="2200">
              <a:solidFill>
                <a:srgbClr val="000073"/>
              </a:solidFill>
              <a:latin typeface="Times New Roman" charset="0"/>
            </a:endParaRPr>
          </a:p>
          <a:p>
            <a:pPr eaLnBrk="1" hangingPunct="1"/>
            <a:endParaRPr lang="en-US" sz="2600">
              <a:solidFill>
                <a:srgbClr val="000073"/>
              </a:solidFill>
              <a:latin typeface="Times New Roman" charset="0"/>
            </a:endParaRPr>
          </a:p>
        </p:txBody>
      </p:sp>
      <p:sp>
        <p:nvSpPr>
          <p:cNvPr id="64518" name="Text Box 1033"/>
          <p:cNvSpPr txBox="1">
            <a:spLocks noChangeArrowheads="1"/>
          </p:cNvSpPr>
          <p:nvPr/>
        </p:nvSpPr>
        <p:spPr bwMode="auto">
          <a:xfrm>
            <a:off x="6858000" y="56388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ea typeface="Arial" charset="0"/>
                <a:cs typeface="Arial" charset="0"/>
              </a:rPr>
              <a:t>Samples from individual hives</a:t>
            </a:r>
          </a:p>
        </p:txBody>
      </p:sp>
      <p:sp>
        <p:nvSpPr>
          <p:cNvPr id="64519" name="TextBox 4"/>
          <p:cNvSpPr txBox="1">
            <a:spLocks noChangeArrowheads="1"/>
          </p:cNvSpPr>
          <p:nvPr/>
        </p:nvSpPr>
        <p:spPr bwMode="auto">
          <a:xfrm>
            <a:off x="5014913" y="6411913"/>
            <a:ext cx="4005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Times New Roman" charset="0"/>
                <a:cs typeface="Times New Roman" charset="0"/>
              </a:rPr>
              <a:t>(Traver and Fell. 2011. Jour Invert. Path.)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Non-</a:t>
            </a:r>
            <a:r>
              <a:rPr lang="en-US" i="1" dirty="0" err="1">
                <a:latin typeface="Times New Roman" charset="0"/>
              </a:rPr>
              <a:t>Apis</a:t>
            </a:r>
            <a:r>
              <a:rPr lang="en-US" dirty="0">
                <a:latin typeface="Times New Roman" charset="0"/>
              </a:rPr>
              <a:t> Bees as Pollinators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924800" cy="29718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Many species of non-</a:t>
            </a:r>
            <a:r>
              <a:rPr lang="en-US" sz="2800" dirty="0" err="1" smtClean="0">
                <a:latin typeface="Times New Roman" charset="0"/>
              </a:rPr>
              <a:t>Apis</a:t>
            </a:r>
            <a:r>
              <a:rPr lang="en-US" sz="2800" dirty="0" smtClean="0">
                <a:latin typeface="Times New Roman" charset="0"/>
              </a:rPr>
              <a:t> bees are important contributors to the crop pollination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Increased interest in the management and utilization of non-</a:t>
            </a:r>
            <a:r>
              <a:rPr lang="en-US" sz="2800" i="1" dirty="0" err="1" smtClean="0">
                <a:latin typeface="Times New Roman" charset="0"/>
              </a:rPr>
              <a:t>Apis</a:t>
            </a:r>
            <a:r>
              <a:rPr lang="en-US" sz="2800" dirty="0" smtClean="0">
                <a:latin typeface="Times New Roman" charset="0"/>
              </a:rPr>
              <a:t> bees for crop pollination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Need to protect these pollinators through increased conservation efforts and careful pesticide use</a:t>
            </a:r>
          </a:p>
        </p:txBody>
      </p:sp>
      <p:pic>
        <p:nvPicPr>
          <p:cNvPr id="19460" name="Picture 4" descr="apple_andreni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191000"/>
            <a:ext cx="26670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Pollinato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962400"/>
            <a:ext cx="41148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066800" y="5181600"/>
            <a:ext cx="3814763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Apple      </a:t>
            </a:r>
            <a:r>
              <a:rPr lang="en-US" sz="2200" dirty="0" err="1"/>
              <a:t>Caneberry</a:t>
            </a:r>
            <a:r>
              <a:rPr lang="en-US" sz="2200" dirty="0"/>
              <a:t>    Cucurbits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517525" y="5638800"/>
            <a:ext cx="5045075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/>
              <a:t>Percentages of honey bees ( ) and  non-</a:t>
            </a:r>
            <a:r>
              <a:rPr lang="en-US" i="1" dirty="0" err="1"/>
              <a:t>Apis</a:t>
            </a:r>
            <a:r>
              <a:rPr lang="en-US" i="1" dirty="0"/>
              <a:t> </a:t>
            </a:r>
            <a:r>
              <a:rPr lang="en-US" dirty="0"/>
              <a:t>( ) bees visiting crop flowers.</a:t>
            </a:r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4038600" y="5805233"/>
            <a:ext cx="76200" cy="228600"/>
          </a:xfrm>
          <a:prstGeom prst="rect">
            <a:avLst/>
          </a:prstGeom>
          <a:solidFill>
            <a:srgbClr val="00808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1667519" y="6141828"/>
            <a:ext cx="76200" cy="228600"/>
          </a:xfrm>
          <a:prstGeom prst="rect">
            <a:avLst/>
          </a:prstGeom>
          <a:solidFill>
            <a:srgbClr val="0034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1000" y="6519446"/>
            <a:ext cx="5064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Adamson, </a:t>
            </a:r>
            <a:r>
              <a:rPr lang="en-US" sz="1400" dirty="0" err="1" smtClean="0"/>
              <a:t>Roulston</a:t>
            </a:r>
            <a:r>
              <a:rPr lang="en-US" sz="1400" dirty="0" smtClean="0"/>
              <a:t>, Fell &amp; Mullins. 2012. Environ </a:t>
            </a:r>
            <a:r>
              <a:rPr lang="en-US" sz="1400" dirty="0" err="1" smtClean="0"/>
              <a:t>Ent</a:t>
            </a:r>
            <a:r>
              <a:rPr lang="en-US" sz="1400" dirty="0" smtClean="0"/>
              <a:t> 41:813-821 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 lIns="91440" tIns="45720" rIns="91440" bIns="45720"/>
          <a:lstStyle/>
          <a:p>
            <a:pPr eaLnBrk="1" hangingPunct="1">
              <a:lnSpc>
                <a:spcPts val="4300"/>
              </a:lnSpc>
            </a:pPr>
            <a:r>
              <a:rPr lang="en-US" dirty="0" smtClean="0"/>
              <a:t>Pesticide/Pathogen and Pathogen/Pathogen Interactions</a:t>
            </a:r>
            <a:endParaRPr lang="en-US" dirty="0"/>
          </a:p>
        </p:txBody>
      </p:sp>
      <p:pic>
        <p:nvPicPr>
          <p:cNvPr id="25604" name="Picture 1035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334000"/>
            <a:ext cx="1634993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1037"/>
          <p:cNvSpPr txBox="1">
            <a:spLocks noChangeArrowheads="1"/>
          </p:cNvSpPr>
          <p:nvPr/>
        </p:nvSpPr>
        <p:spPr bwMode="auto">
          <a:xfrm>
            <a:off x="5410200" y="6400800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000073"/>
                </a:solidFill>
              </a:rPr>
              <a:t>Nosema spores</a:t>
            </a:r>
            <a:r>
              <a:rPr lang="en-US" sz="1600" dirty="0" smtClean="0">
                <a:solidFill>
                  <a:srgbClr val="000073"/>
                </a:solidFill>
              </a:rPr>
              <a:t> </a:t>
            </a:r>
            <a:endParaRPr lang="en-US" sz="1600" dirty="0">
              <a:solidFill>
                <a:srgbClr val="00007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4953000"/>
            <a:ext cx="4724400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endParaRPr lang="en-US" sz="2400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14400"/>
            <a:ext cx="8305800" cy="4495800"/>
          </a:xfrm>
        </p:spPr>
        <p:txBody>
          <a:bodyPr lIns="91440" tIns="45720" rIns="91440" bIns="45720"/>
          <a:lstStyle/>
          <a:p>
            <a:pPr eaLnBrk="1" hangingPunct="1">
              <a:spcAft>
                <a:spcPts val="300"/>
              </a:spcAft>
              <a:buClr>
                <a:srgbClr val="FF0000"/>
              </a:buClr>
            </a:pPr>
            <a:endParaRPr lang="en-US" sz="2600" i="1" dirty="0" smtClean="0">
              <a:solidFill>
                <a:srgbClr val="000073"/>
              </a:solidFill>
            </a:endParaRPr>
          </a:p>
          <a:p>
            <a:pPr eaLnBrk="1" hangingPunct="1">
              <a:spcAft>
                <a:spcPts val="300"/>
              </a:spcAft>
              <a:buClr>
                <a:srgbClr val="FF0000"/>
              </a:buClr>
            </a:pPr>
            <a:r>
              <a:rPr lang="en-US" sz="2600" dirty="0" smtClean="0">
                <a:solidFill>
                  <a:srgbClr val="000073"/>
                </a:solidFill>
              </a:rPr>
              <a:t>Pesticide exposure may impact honey bee susceptibility to </a:t>
            </a:r>
            <a:r>
              <a:rPr lang="en-US" sz="2600" i="1" dirty="0" smtClean="0">
                <a:solidFill>
                  <a:srgbClr val="000073"/>
                </a:solidFill>
              </a:rPr>
              <a:t>Nosema</a:t>
            </a:r>
            <a:r>
              <a:rPr lang="en-US" sz="2600" dirty="0" smtClean="0">
                <a:solidFill>
                  <a:srgbClr val="000073"/>
                </a:solidFill>
              </a:rPr>
              <a:t> infection and mortality of infected bees (</a:t>
            </a:r>
            <a:r>
              <a:rPr lang="en-US" sz="2600" dirty="0" err="1" smtClean="0">
                <a:solidFill>
                  <a:srgbClr val="000073"/>
                </a:solidFill>
              </a:rPr>
              <a:t>Alaux</a:t>
            </a:r>
            <a:r>
              <a:rPr lang="en-US" sz="2600" dirty="0" smtClean="0">
                <a:solidFill>
                  <a:srgbClr val="000073"/>
                </a:solidFill>
              </a:rPr>
              <a:t> et a. 2010, </a:t>
            </a:r>
            <a:r>
              <a:rPr lang="en-US" sz="2600" dirty="0" err="1" smtClean="0">
                <a:solidFill>
                  <a:srgbClr val="000073"/>
                </a:solidFill>
              </a:rPr>
              <a:t>Vidau</a:t>
            </a:r>
            <a:r>
              <a:rPr lang="en-US" sz="2600" dirty="0" smtClean="0">
                <a:solidFill>
                  <a:srgbClr val="000073"/>
                </a:solidFill>
              </a:rPr>
              <a:t> et al. 2011, Pettis et al. 2012)</a:t>
            </a:r>
          </a:p>
          <a:p>
            <a:pPr marL="742950" lvl="2" indent="-342900" eaLnBrk="1" hangingPunct="1">
              <a:spcAft>
                <a:spcPts val="3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en-US" sz="2200" u="sng" dirty="0" smtClean="0">
                <a:solidFill>
                  <a:srgbClr val="000080"/>
                </a:solidFill>
              </a:rPr>
              <a:t>Caveat</a:t>
            </a:r>
            <a:r>
              <a:rPr lang="en-US" sz="2200" dirty="0" smtClean="0">
                <a:solidFill>
                  <a:srgbClr val="000080"/>
                </a:solidFill>
              </a:rPr>
              <a:t>: effects not yet demonstrated in natural colonies Pesticides are known to affect the immune systems of insects and could affect the susceptibility of bees to diseases</a:t>
            </a:r>
            <a:endParaRPr lang="en-US" dirty="0" smtClean="0">
              <a:solidFill>
                <a:srgbClr val="000073"/>
              </a:solidFill>
            </a:endParaRPr>
          </a:p>
          <a:p>
            <a:pPr eaLnBrk="1" hangingPunct="1">
              <a:spcAft>
                <a:spcPts val="300"/>
              </a:spcAft>
              <a:buClr>
                <a:srgbClr val="FF0000"/>
              </a:buClr>
            </a:pPr>
            <a:r>
              <a:rPr lang="en-US" sz="2600" i="1" dirty="0" smtClean="0">
                <a:solidFill>
                  <a:srgbClr val="000073"/>
                </a:solidFill>
              </a:rPr>
              <a:t>Nosema</a:t>
            </a:r>
            <a:r>
              <a:rPr lang="en-US" sz="2600" dirty="0" smtClean="0">
                <a:solidFill>
                  <a:srgbClr val="000073"/>
                </a:solidFill>
              </a:rPr>
              <a:t> has been implicated in synergistic effects with other pathogens (BQCV)</a:t>
            </a:r>
          </a:p>
          <a:p>
            <a:pPr eaLnBrk="1" hangingPunct="1">
              <a:spcAft>
                <a:spcPts val="300"/>
              </a:spcAft>
              <a:buClr>
                <a:srgbClr val="FF0000"/>
              </a:buClr>
            </a:pPr>
            <a:r>
              <a:rPr lang="en-US" sz="2600" dirty="0" err="1" smtClean="0">
                <a:solidFill>
                  <a:srgbClr val="000073"/>
                </a:solidFill>
              </a:rPr>
              <a:t>Varroa</a:t>
            </a:r>
            <a:r>
              <a:rPr lang="en-US" sz="2600" dirty="0" smtClean="0">
                <a:solidFill>
                  <a:srgbClr val="000073"/>
                </a:solidFill>
              </a:rPr>
              <a:t> mites weaken the immune system of bees and may trigger viral multiplication</a:t>
            </a:r>
          </a:p>
        </p:txBody>
      </p:sp>
      <p:pic>
        <p:nvPicPr>
          <p:cNvPr id="9" name="Picture 8" descr="Varroa-on-pup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5334000"/>
            <a:ext cx="1585913" cy="11309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1400" y="6400800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80"/>
                </a:solidFill>
              </a:rPr>
              <a:t>Varroa</a:t>
            </a:r>
            <a:r>
              <a:rPr lang="en-US" sz="1600" dirty="0" smtClean="0">
                <a:solidFill>
                  <a:srgbClr val="000080"/>
                </a:solidFill>
              </a:rPr>
              <a:t> on pupa</a:t>
            </a:r>
            <a:endParaRPr lang="en-US" sz="1600" dirty="0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59436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Cell Phones and CCD - Is there a link?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2971800"/>
          </a:xfrm>
        </p:spPr>
        <p:txBody>
          <a:bodyPr/>
          <a:lstStyle/>
          <a:p>
            <a:pPr>
              <a:spcAft>
                <a:spcPct val="30000"/>
              </a:spcAft>
              <a:buClr>
                <a:srgbClr val="FF0000"/>
              </a:buClr>
              <a:buFont typeface="Times" charset="0"/>
              <a:buChar char="•"/>
            </a:pPr>
            <a:r>
              <a:rPr lang="en-US" sz="2800">
                <a:solidFill>
                  <a:srgbClr val="000073"/>
                </a:solidFill>
                <a:latin typeface="Times New Roman" charset="0"/>
              </a:rPr>
              <a:t>Reports from Europe suggested that cell phones placed near colonies cause disorientation in bees</a:t>
            </a:r>
          </a:p>
          <a:p>
            <a:pPr>
              <a:spcAft>
                <a:spcPct val="30000"/>
              </a:spcAft>
              <a:buClr>
                <a:srgbClr val="FF0000"/>
              </a:buClr>
              <a:buFont typeface="Times" charset="0"/>
              <a:buChar char="•"/>
            </a:pPr>
            <a:r>
              <a:rPr lang="en-US" sz="2800">
                <a:solidFill>
                  <a:srgbClr val="000073"/>
                </a:solidFill>
                <a:latin typeface="Times New Roman" charset="0"/>
              </a:rPr>
              <a:t>Suggestion that cell phone towers could be a contributing factor to colony losses</a:t>
            </a:r>
          </a:p>
        </p:txBody>
      </p:sp>
      <p:pic>
        <p:nvPicPr>
          <p:cNvPr id="68612" name="Picture 4" descr="razr_ph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57200"/>
            <a:ext cx="168433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129491_cell_phone_tower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2350" y="152400"/>
            <a:ext cx="1543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8" descr="cellphone&amp;be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572000"/>
            <a:ext cx="26336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9" descr="Cellphone-buzz-threatensssa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605338"/>
            <a:ext cx="2327275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bee+and+cell+phone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228600"/>
            <a:ext cx="83820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1066800"/>
          </a:xfrm>
        </p:spPr>
        <p:txBody>
          <a:bodyPr/>
          <a:lstStyle/>
          <a:p>
            <a:r>
              <a:rPr lang="en-US" sz="4000" dirty="0" smtClean="0">
                <a:latin typeface="Times New Roman" charset="0"/>
              </a:rPr>
              <a:t>Bee Health and Colony Decline in </a:t>
            </a:r>
            <a:r>
              <a:rPr lang="en-US" sz="4000" dirty="0">
                <a:latin typeface="Times New Roman" charset="0"/>
              </a:rPr>
              <a:t>Context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77200" cy="4114800"/>
          </a:xfrm>
        </p:spPr>
        <p:txBody>
          <a:bodyPr/>
          <a:lstStyle/>
          <a:p>
            <a:pPr marL="284163" indent="-284163">
              <a:lnSpc>
                <a:spcPct val="90000"/>
              </a:lnSpc>
              <a:buClr>
                <a:srgbClr val="FF0000"/>
              </a:buClr>
            </a:pPr>
            <a:r>
              <a:rPr lang="en-US" sz="2800" dirty="0">
                <a:solidFill>
                  <a:srgbClr val="000073"/>
                </a:solidFill>
                <a:latin typeface="Times New Roman" charset="0"/>
              </a:rPr>
              <a:t>Annual colony losses average ~30% in U.S.; approximately 10% of colonies</a:t>
            </a:r>
            <a:r>
              <a:rPr lang="en-US" sz="2800" dirty="0" smtClean="0">
                <a:solidFill>
                  <a:srgbClr val="000073"/>
                </a:solidFill>
                <a:latin typeface="Times New Roman" charset="0"/>
              </a:rPr>
              <a:t> that die have </a:t>
            </a:r>
            <a:r>
              <a:rPr lang="en-US" sz="2800" dirty="0">
                <a:solidFill>
                  <a:srgbClr val="000073"/>
                </a:solidFill>
                <a:latin typeface="Times New Roman" charset="0"/>
              </a:rPr>
              <a:t>CCD-like symptoms</a:t>
            </a:r>
            <a:endParaRPr lang="en-US" sz="2800" dirty="0">
              <a:latin typeface="Times New Roman" charset="0"/>
            </a:endParaRPr>
          </a:p>
          <a:p>
            <a:pPr marL="284163" indent="-284163">
              <a:lnSpc>
                <a:spcPct val="90000"/>
              </a:lnSpc>
              <a:buClr>
                <a:srgbClr val="FF0000"/>
              </a:buClr>
            </a:pPr>
            <a:r>
              <a:rPr lang="en-US" sz="2800" dirty="0">
                <a:solidFill>
                  <a:srgbClr val="000073"/>
                </a:solidFill>
                <a:latin typeface="Times New Roman" charset="0"/>
              </a:rPr>
              <a:t>Colony mortality is the product of multiple factors and CCD may be the result of multiple stresses</a:t>
            </a:r>
            <a:endParaRPr lang="en-US" sz="2800" dirty="0">
              <a:latin typeface="Times New Roman" charset="0"/>
            </a:endParaRPr>
          </a:p>
          <a:p>
            <a:pPr marL="681038" lvl="1" indent="-282575">
              <a:lnSpc>
                <a:spcPct val="90000"/>
              </a:lnSpc>
              <a:buClr>
                <a:srgbClr val="008040"/>
              </a:buClr>
              <a:buFont typeface="Wingdings" charset="2"/>
              <a:buChar char="ü"/>
            </a:pPr>
            <a:r>
              <a:rPr lang="en-US" sz="2600" dirty="0">
                <a:solidFill>
                  <a:srgbClr val="000073"/>
                </a:solidFill>
                <a:latin typeface="Times New Roman" charset="0"/>
              </a:rPr>
              <a:t>Major mortality factors include starvation, queen failures, parasitic mites, pathogens, nutritional fitness, pesticides</a:t>
            </a:r>
            <a:r>
              <a:rPr lang="en-US" sz="2400" dirty="0">
                <a:latin typeface="Times New Roman" charset="0"/>
              </a:rPr>
              <a:t> </a:t>
            </a:r>
          </a:p>
          <a:p>
            <a:pPr marL="284163" indent="-284163">
              <a:lnSpc>
                <a:spcPct val="90000"/>
              </a:lnSpc>
              <a:buClr>
                <a:srgbClr val="FF0000"/>
              </a:buClr>
            </a:pPr>
            <a:r>
              <a:rPr lang="en-US" sz="2800" dirty="0">
                <a:solidFill>
                  <a:srgbClr val="000073"/>
                </a:solidFill>
                <a:latin typeface="Times New Roman" charset="0"/>
              </a:rPr>
              <a:t>There is no evidence that specific insecticides like the </a:t>
            </a:r>
            <a:r>
              <a:rPr lang="en-US" sz="2800" dirty="0" err="1">
                <a:solidFill>
                  <a:srgbClr val="000073"/>
                </a:solidFill>
                <a:latin typeface="Times New Roman" charset="0"/>
              </a:rPr>
              <a:t>neonicotinoids</a:t>
            </a:r>
            <a:r>
              <a:rPr lang="en-US" sz="2800" dirty="0">
                <a:solidFill>
                  <a:srgbClr val="000073"/>
                </a:solidFill>
                <a:latin typeface="Times New Roman" charset="0"/>
              </a:rPr>
              <a:t> have a</a:t>
            </a:r>
            <a:r>
              <a:rPr lang="en-US" sz="2800" dirty="0" smtClean="0">
                <a:solidFill>
                  <a:srgbClr val="000073"/>
                </a:solidFill>
                <a:latin typeface="Times New Roman" charset="0"/>
              </a:rPr>
              <a:t> more significant </a:t>
            </a:r>
            <a:r>
              <a:rPr lang="en-US" sz="2800" dirty="0">
                <a:solidFill>
                  <a:srgbClr val="000073"/>
                </a:solidFill>
                <a:latin typeface="Times New Roman" charset="0"/>
              </a:rPr>
              <a:t>role in colony decline</a:t>
            </a:r>
            <a:endParaRPr lang="en-US" sz="2800" dirty="0">
              <a:latin typeface="Times New Roman" charset="0"/>
            </a:endParaRPr>
          </a:p>
          <a:p>
            <a:pPr marL="681038" lvl="1" indent="-282575">
              <a:lnSpc>
                <a:spcPct val="90000"/>
              </a:lnSpc>
              <a:buFontTx/>
              <a:buNone/>
            </a:pPr>
            <a:endParaRPr lang="en-US" sz="2400" dirty="0">
              <a:latin typeface="Times New Roman" charset="0"/>
            </a:endParaRPr>
          </a:p>
        </p:txBody>
      </p:sp>
      <p:pic>
        <p:nvPicPr>
          <p:cNvPr id="70660" name="Picture 1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535305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>
              <a:tabLst>
                <a:tab pos="3657600" algn="l"/>
              </a:tabLst>
            </a:pPr>
            <a:r>
              <a:rPr lang="en-US" sz="4000" dirty="0" smtClean="0"/>
              <a:t>Collaborators and Acknowledgements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248400"/>
            <a:ext cx="9144000" cy="381000"/>
            <a:chOff x="0" y="3792"/>
            <a:chExt cx="5760" cy="240"/>
          </a:xfrm>
        </p:grpSpPr>
        <p:pic>
          <p:nvPicPr>
            <p:cNvPr id="83981" name="Picture 5" descr="Virginia Tech logo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" y="3792"/>
              <a:ext cx="96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982" name="Line 6"/>
            <p:cNvSpPr>
              <a:spLocks noChangeShapeType="1"/>
            </p:cNvSpPr>
            <p:nvPr/>
          </p:nvSpPr>
          <p:spPr bwMode="auto">
            <a:xfrm>
              <a:off x="0" y="3984"/>
              <a:ext cx="5760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3" name="Line 7"/>
            <p:cNvSpPr>
              <a:spLocks noChangeShapeType="1"/>
            </p:cNvSpPr>
            <p:nvPr/>
          </p:nvSpPr>
          <p:spPr bwMode="auto">
            <a:xfrm flipV="1">
              <a:off x="0" y="4032"/>
              <a:ext cx="576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914400"/>
            <a:ext cx="9144000" cy="76200"/>
            <a:chOff x="0" y="4173"/>
            <a:chExt cx="5760" cy="48"/>
          </a:xfrm>
        </p:grpSpPr>
        <p:sp>
          <p:nvSpPr>
            <p:cNvPr id="83979" name="Line 9"/>
            <p:cNvSpPr>
              <a:spLocks noChangeShapeType="1"/>
            </p:cNvSpPr>
            <p:nvPr/>
          </p:nvSpPr>
          <p:spPr bwMode="auto">
            <a:xfrm>
              <a:off x="0" y="4173"/>
              <a:ext cx="5760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0" name="Line 10"/>
            <p:cNvSpPr>
              <a:spLocks noChangeShapeType="1"/>
            </p:cNvSpPr>
            <p:nvPr/>
          </p:nvSpPr>
          <p:spPr bwMode="auto">
            <a:xfrm flipV="1">
              <a:off x="0" y="4221"/>
              <a:ext cx="576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397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029200" cy="4800600"/>
          </a:xfrm>
        </p:spPr>
        <p:txBody>
          <a:bodyPr/>
          <a:lstStyle/>
          <a:p>
            <a:pPr marL="230188" indent="-230188" eaLnBrk="1" hangingPunct="1">
              <a:buClr>
                <a:srgbClr val="FF0000"/>
              </a:buClr>
            </a:pPr>
            <a:r>
              <a:rPr lang="en-US" sz="2400" dirty="0" smtClean="0"/>
              <a:t>Virginia Department of Agriculture &amp; Consumer Services</a:t>
            </a:r>
          </a:p>
          <a:p>
            <a:pPr marL="230188" indent="-230188" eaLnBrk="1" hangingPunct="1">
              <a:buClr>
                <a:srgbClr val="FF0000"/>
              </a:buClr>
            </a:pPr>
            <a:r>
              <a:rPr lang="en-US" sz="2400" dirty="0" smtClean="0"/>
              <a:t>Virginia Agriculture Council</a:t>
            </a:r>
          </a:p>
          <a:p>
            <a:pPr marL="230188" indent="-230188" eaLnBrk="1" hangingPunct="1">
              <a:buClr>
                <a:srgbClr val="FF0000"/>
              </a:buClr>
            </a:pPr>
            <a:r>
              <a:rPr lang="en-US" sz="2400" dirty="0" smtClean="0"/>
              <a:t>Virginia State Beekeepers Association</a:t>
            </a:r>
          </a:p>
          <a:p>
            <a:pPr marL="230188" indent="-230188" eaLnBrk="1" hangingPunct="1">
              <a:buClr>
                <a:srgbClr val="FF0000"/>
              </a:buClr>
            </a:pPr>
            <a:r>
              <a:rPr lang="en-US" sz="2400" dirty="0" smtClean="0"/>
              <a:t>National Honey Board</a:t>
            </a:r>
          </a:p>
          <a:p>
            <a:pPr marL="230188" indent="-230188" eaLnBrk="1" hangingPunct="1">
              <a:buClr>
                <a:srgbClr val="FF0000"/>
              </a:buClr>
            </a:pPr>
            <a:r>
              <a:rPr lang="en-US" sz="2400" dirty="0" smtClean="0"/>
              <a:t>Fell Lab Members</a:t>
            </a:r>
          </a:p>
          <a:p>
            <a:pPr lvl="1" eaLnBrk="1" hangingPunct="1">
              <a:lnSpc>
                <a:spcPts val="2600"/>
              </a:lnSpc>
              <a:buClr>
                <a:srgbClr val="008040"/>
              </a:buClr>
              <a:buFont typeface="Wingdings" charset="2"/>
              <a:buChar char="ü"/>
            </a:pPr>
            <a:r>
              <a:rPr lang="en-US" sz="2400" dirty="0" smtClean="0"/>
              <a:t>Brenna </a:t>
            </a:r>
            <a:r>
              <a:rPr lang="en-US" sz="2400" dirty="0" err="1" smtClean="0"/>
              <a:t>Traver</a:t>
            </a:r>
            <a:endParaRPr lang="en-US" sz="2400" dirty="0" smtClean="0"/>
          </a:p>
          <a:p>
            <a:pPr lvl="1" eaLnBrk="1" hangingPunct="1">
              <a:lnSpc>
                <a:spcPts val="2600"/>
              </a:lnSpc>
              <a:buClr>
                <a:srgbClr val="008040"/>
              </a:buClr>
              <a:buFont typeface="Wingdings" charset="2"/>
              <a:buChar char="ü"/>
            </a:pPr>
            <a:r>
              <a:rPr lang="en-US" sz="2400" dirty="0" smtClean="0"/>
              <a:t>Grace Mulholland</a:t>
            </a:r>
          </a:p>
          <a:p>
            <a:pPr marL="230188" indent="-230188" eaLnBrk="1" hangingPunct="1">
              <a:buClr>
                <a:srgbClr val="FF0000"/>
              </a:buClr>
            </a:pPr>
            <a:r>
              <a:rPr lang="en-US" sz="2400" dirty="0" smtClean="0"/>
              <a:t>Troy Anderson Lab</a:t>
            </a:r>
          </a:p>
          <a:p>
            <a:pPr marL="230188" indent="-230188" eaLnBrk="1" hangingPunct="1">
              <a:buClr>
                <a:srgbClr val="FF0000"/>
              </a:buClr>
            </a:pPr>
            <a:r>
              <a:rPr lang="en-US" sz="2400" dirty="0" smtClean="0"/>
              <a:t>Carlyle Brewster Lab</a:t>
            </a:r>
          </a:p>
          <a:p>
            <a:pPr eaLnBrk="1" hangingPunct="1">
              <a:buClr>
                <a:schemeClr val="hlink"/>
              </a:buClr>
            </a:pPr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83974" name="Content Placeholder 2"/>
          <p:cNvSpPr txBox="1">
            <a:spLocks/>
          </p:cNvSpPr>
          <p:nvPr/>
        </p:nvSpPr>
        <p:spPr bwMode="auto">
          <a:xfrm>
            <a:off x="5029200" y="1143000"/>
            <a:ext cx="388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30188" indent="-230188"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sz="2400" dirty="0"/>
              <a:t>USDA Beltsville Bee Lab </a:t>
            </a:r>
          </a:p>
          <a:p>
            <a:pPr marL="800100" lvl="1" indent="-342900">
              <a:spcBef>
                <a:spcPct val="20000"/>
              </a:spcBef>
              <a:buClr>
                <a:srgbClr val="008040"/>
              </a:buClr>
              <a:buFont typeface="Wingdings" charset="2"/>
              <a:buChar char="ü"/>
            </a:pPr>
            <a:r>
              <a:rPr lang="en-US" sz="2400" dirty="0"/>
              <a:t>Judy Chen</a:t>
            </a:r>
          </a:p>
          <a:p>
            <a:pPr marL="800100" lvl="1" indent="-342900">
              <a:spcBef>
                <a:spcPct val="20000"/>
              </a:spcBef>
              <a:buClr>
                <a:srgbClr val="008040"/>
              </a:buClr>
              <a:buFont typeface="Wingdings" charset="2"/>
              <a:buChar char="ü"/>
            </a:pPr>
            <a:r>
              <a:rPr lang="en-US" sz="2400" dirty="0"/>
              <a:t>Jay Evans</a:t>
            </a:r>
          </a:p>
          <a:p>
            <a:pPr marL="800100" lvl="1" indent="-342900">
              <a:spcBef>
                <a:spcPct val="20000"/>
              </a:spcBef>
              <a:buClr>
                <a:srgbClr val="008040"/>
              </a:buClr>
              <a:buFont typeface="Wingdings" charset="2"/>
              <a:buChar char="ü"/>
            </a:pPr>
            <a:r>
              <a:rPr lang="en-US" sz="2400" dirty="0"/>
              <a:t>Michele Hamilton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/>
          </a:p>
        </p:txBody>
      </p:sp>
      <p:pic>
        <p:nvPicPr>
          <p:cNvPr id="83975" name="Picture 12" descr="honeybee_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276600"/>
            <a:ext cx="24463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7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5105400"/>
            <a:ext cx="22860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7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5029200"/>
            <a:ext cx="13716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8" name="Picture 14" descr="easlogo_smal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3429000"/>
            <a:ext cx="137477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pollen_forager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4250" y="5486400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1" charset="0"/>
                <a:cs typeface="ＭＳ Ｐゴシック" pitchFamily="1" charset="-128"/>
              </a:rPr>
              <a:t>Value of Bee Pollination</a:t>
            </a:r>
          </a:p>
        </p:txBody>
      </p:sp>
      <p:sp>
        <p:nvSpPr>
          <p:cNvPr id="21508" name="Content Placeholder 5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>
              <a:lnSpc>
                <a:spcPts val="3200"/>
              </a:lnSpc>
              <a:buClr>
                <a:srgbClr val="FF0000"/>
              </a:buClr>
            </a:pPr>
            <a:r>
              <a:rPr lang="en-US" sz="2800" dirty="0" smtClean="0">
                <a:solidFill>
                  <a:srgbClr val="000080"/>
                </a:solidFill>
                <a:latin typeface="Times New Roman" charset="0"/>
              </a:rPr>
              <a:t>Worldwide basis - the value of pollination is estimated at $225 billion per year (</a:t>
            </a:r>
            <a:r>
              <a:rPr lang="en-US" sz="2800" dirty="0" err="1" smtClean="0">
                <a:solidFill>
                  <a:srgbClr val="000080"/>
                </a:solidFill>
                <a:latin typeface="Times New Roman" charset="0"/>
              </a:rPr>
              <a:t>Gallai</a:t>
            </a:r>
            <a:r>
              <a:rPr lang="en-US" sz="2800" dirty="0" smtClean="0">
                <a:solidFill>
                  <a:srgbClr val="000080"/>
                </a:solidFill>
                <a:latin typeface="Times New Roman" charset="0"/>
              </a:rPr>
              <a:t> et al. 2009)</a:t>
            </a:r>
          </a:p>
          <a:p>
            <a:pPr lvl="1">
              <a:lnSpc>
                <a:spcPts val="3200"/>
              </a:lnSpc>
              <a:spcAft>
                <a:spcPts val="6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en-US" sz="2600" dirty="0" smtClean="0">
                <a:solidFill>
                  <a:srgbClr val="000080"/>
                </a:solidFill>
                <a:latin typeface="Times New Roman" charset="0"/>
              </a:rPr>
              <a:t>87 of the leading global food crops are dependent on pollinators</a:t>
            </a:r>
          </a:p>
          <a:p>
            <a:pPr>
              <a:lnSpc>
                <a:spcPts val="32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800" dirty="0" smtClean="0">
                <a:solidFill>
                  <a:srgbClr val="000080"/>
                </a:solidFill>
                <a:latin typeface="Times New Roman" charset="0"/>
              </a:rPr>
              <a:t>In the U.S. the estimated benefits of honey bees to agricultural crop pollination:  $15 billion per year</a:t>
            </a:r>
          </a:p>
          <a:p>
            <a:pPr>
              <a:lnSpc>
                <a:spcPts val="32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800" dirty="0" smtClean="0">
                <a:solidFill>
                  <a:srgbClr val="000080"/>
                </a:solidFill>
                <a:latin typeface="Times New Roman" charset="0"/>
              </a:rPr>
              <a:t>In U.S. 2 - 2.5 million honey bee hives are rented annually for the pollination of crops</a:t>
            </a:r>
          </a:p>
          <a:p>
            <a:pPr>
              <a:lnSpc>
                <a:spcPts val="3200"/>
              </a:lnSpc>
              <a:spcAft>
                <a:spcPts val="600"/>
              </a:spcAft>
              <a:buClr>
                <a:srgbClr val="000080"/>
              </a:buClr>
            </a:pPr>
            <a:endParaRPr lang="en-US" sz="3000" dirty="0"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648200" y="3731345"/>
            <a:ext cx="4343400" cy="3126655"/>
            <a:chOff x="4648200" y="3731345"/>
            <a:chExt cx="4343400" cy="3126655"/>
          </a:xfrm>
        </p:grpSpPr>
        <p:pic>
          <p:nvPicPr>
            <p:cNvPr id="13" name="Picture 12" descr="US_bee_hive number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8200" y="3731345"/>
              <a:ext cx="4343400" cy="3126655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8229600" y="4919990"/>
              <a:ext cx="474716" cy="490210"/>
              <a:chOff x="8229600" y="4919990"/>
              <a:chExt cx="474716" cy="490210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 rot="5400000">
                <a:off x="8457406" y="5257006"/>
                <a:ext cx="305594" cy="7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6" name="TextBox 15"/>
              <p:cNvSpPr txBox="1"/>
              <p:nvPr/>
            </p:nvSpPr>
            <p:spPr>
              <a:xfrm>
                <a:off x="8229600" y="4919990"/>
                <a:ext cx="47471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CCD</a:t>
                </a:r>
                <a:endParaRPr lang="en-US" sz="1050" dirty="0"/>
              </a:p>
            </p:txBody>
          </p:sp>
        </p:grpSp>
      </p:grp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45720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Current Status of Honey Bees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91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25000"/>
              </a:spcAft>
              <a:buClr>
                <a:srgbClr val="FF0000"/>
              </a:buClr>
            </a:pPr>
            <a:r>
              <a:rPr lang="en-US" sz="2600" dirty="0">
                <a:solidFill>
                  <a:schemeClr val="tx2"/>
                </a:solidFill>
                <a:latin typeface="Times New Roman" charset="0"/>
              </a:rPr>
              <a:t>Honey bee populations have declined significantly in the U.S. in</a:t>
            </a:r>
            <a:r>
              <a:rPr lang="en-US" sz="2600" dirty="0" smtClean="0">
                <a:solidFill>
                  <a:schemeClr val="tx2"/>
                </a:solidFill>
                <a:latin typeface="Times New Roman" charset="0"/>
              </a:rPr>
              <a:t> last 60 years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25000"/>
              </a:spcAft>
              <a:buClr>
                <a:srgbClr val="FF0000"/>
              </a:buClr>
            </a:pPr>
            <a:r>
              <a:rPr lang="en-US" sz="2600" dirty="0">
                <a:solidFill>
                  <a:schemeClr val="tx2"/>
                </a:solidFill>
                <a:latin typeface="Times New Roman" charset="0"/>
              </a:rPr>
              <a:t>In Virginia the number of managed colonies is down over 50% since the mid 1980’s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25000"/>
              </a:spcAft>
              <a:buClr>
                <a:srgbClr val="FF0000"/>
              </a:buClr>
            </a:pPr>
            <a:r>
              <a:rPr lang="en-US" sz="2600" dirty="0">
                <a:solidFill>
                  <a:schemeClr val="tx2"/>
                </a:solidFill>
                <a:latin typeface="Times New Roman" charset="0"/>
              </a:rPr>
              <a:t>Current annual losses of managed hives average 30% in Virginia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25000"/>
              </a:spcAft>
              <a:buClr>
                <a:srgbClr val="FF0000"/>
              </a:buClr>
            </a:pPr>
            <a:endParaRPr lang="en-US" sz="2600" dirty="0">
              <a:solidFill>
                <a:schemeClr val="tx2"/>
              </a:solidFill>
              <a:latin typeface="Times New Roman" charset="0"/>
            </a:endParaRPr>
          </a:p>
        </p:txBody>
      </p:sp>
      <p:pic>
        <p:nvPicPr>
          <p:cNvPr id="23557" name="Picture 5" descr="US Loss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81000"/>
            <a:ext cx="373380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649788" y="3810000"/>
            <a:ext cx="4494212" cy="2728913"/>
            <a:chOff x="2929" y="2400"/>
            <a:chExt cx="2831" cy="1719"/>
          </a:xfrm>
          <a:noFill/>
        </p:grpSpPr>
        <p:grpSp>
          <p:nvGrpSpPr>
            <p:cNvPr id="23559" name="Group 10"/>
            <p:cNvGrpSpPr>
              <a:grpSpLocks/>
            </p:cNvGrpSpPr>
            <p:nvPr/>
          </p:nvGrpSpPr>
          <p:grpSpPr bwMode="auto">
            <a:xfrm>
              <a:off x="2929" y="2400"/>
              <a:ext cx="2831" cy="1719"/>
              <a:chOff x="2929" y="2400"/>
              <a:chExt cx="2831" cy="1719"/>
            </a:xfrm>
            <a:grpFill/>
          </p:grpSpPr>
          <p:graphicFrame>
            <p:nvGraphicFramePr>
              <p:cNvPr id="23554" name="Object 2"/>
              <p:cNvGraphicFramePr>
                <a:graphicFrameLocks noChangeAspect="1"/>
              </p:cNvGraphicFramePr>
              <p:nvPr/>
            </p:nvGraphicFramePr>
            <p:xfrm>
              <a:off x="3024" y="2400"/>
              <a:ext cx="2544" cy="14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61" name="Worksheet" r:id="rId7" imgW="5943600" imgH="3352800" progId="Excel.Sheet.8">
                      <p:embed/>
                    </p:oleObj>
                  </mc:Choice>
                  <mc:Fallback>
                    <p:oleObj name="Worksheet" r:id="rId7" imgW="5943600" imgH="3352800" progId="Excel.Sheet.8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2400"/>
                            <a:ext cx="2544" cy="143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62" name="Text Box 7"/>
              <p:cNvSpPr txBox="1">
                <a:spLocks noChangeArrowheads="1"/>
              </p:cNvSpPr>
              <p:nvPr/>
            </p:nvSpPr>
            <p:spPr bwMode="auto">
              <a:xfrm>
                <a:off x="2929" y="3888"/>
                <a:ext cx="2831" cy="231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dirty="0">
                    <a:solidFill>
                      <a:schemeClr val="tx2"/>
                    </a:solidFill>
                  </a:rPr>
                  <a:t>Mean percent annual colony losses in Virginia </a:t>
                </a:r>
              </a:p>
            </p:txBody>
          </p:sp>
        </p:grpSp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>
              <a:off x="3312" y="2832"/>
              <a:ext cx="2208" cy="0"/>
            </a:xfrm>
            <a:prstGeom prst="line">
              <a:avLst/>
            </a:prstGeom>
            <a:grpFill/>
            <a:ln w="15875">
              <a:solidFill>
                <a:srgbClr val="FD0002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4118" y="2467"/>
              <a:ext cx="1286" cy="25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Mean Loss = 31%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/>
          </p:cNvGraphicFramePr>
          <p:nvPr/>
        </p:nvGraphicFramePr>
        <p:xfrm>
          <a:off x="533400" y="152400"/>
          <a:ext cx="90678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r:id="rId5" imgW="9064003" imgH="6705046" progId="Excel.Sheet.8">
                  <p:embed/>
                </p:oleObj>
              </mc:Choice>
              <mc:Fallback>
                <p:oleObj r:id="rId5" imgW="9064003" imgH="6705046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400"/>
                        <a:ext cx="9067800" cy="670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Rectangle 3"/>
          <p:cNvSpPr>
            <a:spLocks noChangeArrowheads="1"/>
          </p:cNvSpPr>
          <p:nvPr/>
        </p:nvSpPr>
        <p:spPr bwMode="auto">
          <a:xfrm rot="-5400000">
            <a:off x="-1216818" y="2453481"/>
            <a:ext cx="36274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Times" charset="0"/>
              </a:rPr>
              <a:t>No. of Honey Bee Colonies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895600" y="685800"/>
            <a:ext cx="46418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" charset="0"/>
              </a:rPr>
              <a:t>Tracheal mite first discovered in VA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 rot="18817584" flipH="1">
            <a:off x="2503488" y="1035050"/>
            <a:ext cx="393700" cy="139700"/>
          </a:xfrm>
          <a:prstGeom prst="rightArrow">
            <a:avLst>
              <a:gd name="adj1" fmla="val 50000"/>
              <a:gd name="adj2" fmla="val 140922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953000" y="1219200"/>
            <a:ext cx="35925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" charset="0"/>
              </a:rPr>
              <a:t>Varroa mite first discovered</a:t>
            </a: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 rot="18645416" flipH="1">
            <a:off x="4632325" y="1649413"/>
            <a:ext cx="393700" cy="139700"/>
          </a:xfrm>
          <a:prstGeom prst="rightArrow">
            <a:avLst>
              <a:gd name="adj1" fmla="val 50000"/>
              <a:gd name="adj2" fmla="val 140922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604838" y="5654675"/>
            <a:ext cx="8310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Times" charset="0"/>
              </a:rPr>
              <a:t>Estimated Number of Honey Bee Colonies in Virginia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701675" y="6172200"/>
            <a:ext cx="8137525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7772400" y="2514600"/>
            <a:ext cx="9636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" charset="0"/>
              </a:rPr>
              <a:t>Today</a:t>
            </a: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 rot="18778101" flipH="1">
            <a:off x="7445375" y="2936875"/>
            <a:ext cx="382588" cy="141288"/>
          </a:xfrm>
          <a:prstGeom prst="rightArrow">
            <a:avLst>
              <a:gd name="adj1" fmla="val 50000"/>
              <a:gd name="adj2" fmla="val 141273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Freeform 12"/>
          <p:cNvSpPr>
            <a:spLocks/>
          </p:cNvSpPr>
          <p:nvPr/>
        </p:nvSpPr>
        <p:spPr bwMode="auto">
          <a:xfrm>
            <a:off x="7032625" y="4800600"/>
            <a:ext cx="228600" cy="228600"/>
          </a:xfrm>
          <a:custGeom>
            <a:avLst/>
            <a:gdLst>
              <a:gd name="T0" fmla="*/ 0 w 144"/>
              <a:gd name="T1" fmla="*/ 2147483647 h 144"/>
              <a:gd name="T2" fmla="*/ 2147483647 w 144"/>
              <a:gd name="T3" fmla="*/ 2147483647 h 144"/>
              <a:gd name="T4" fmla="*/ 2147483647 w 144"/>
              <a:gd name="T5" fmla="*/ 0 h 144"/>
              <a:gd name="T6" fmla="*/ 2147483647 w 144"/>
              <a:gd name="T7" fmla="*/ 2147483647 h 144"/>
              <a:gd name="T8" fmla="*/ 0 w 144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144"/>
              <a:gd name="T17" fmla="*/ 144 w 144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144">
                <a:moveTo>
                  <a:pt x="0" y="48"/>
                </a:moveTo>
                <a:lnTo>
                  <a:pt x="48" y="144"/>
                </a:lnTo>
                <a:lnTo>
                  <a:pt x="96" y="0"/>
                </a:lnTo>
                <a:lnTo>
                  <a:pt x="144" y="48"/>
                </a:lnTo>
                <a:lnTo>
                  <a:pt x="0" y="48"/>
                </a:lnTo>
                <a:close/>
              </a:path>
            </a:pathLst>
          </a:custGeom>
          <a:noFill/>
          <a:ln w="28575">
            <a:solidFill>
              <a:srgbClr val="0000A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438400" y="1371600"/>
            <a:ext cx="5475288" cy="3429000"/>
            <a:chOff x="1488" y="912"/>
            <a:chExt cx="3401" cy="2112"/>
          </a:xfrm>
        </p:grpSpPr>
        <p:sp>
          <p:nvSpPr>
            <p:cNvPr id="25614" name="Freeform 14"/>
            <p:cNvSpPr>
              <a:spLocks/>
            </p:cNvSpPr>
            <p:nvPr/>
          </p:nvSpPr>
          <p:spPr bwMode="auto">
            <a:xfrm>
              <a:off x="1488" y="912"/>
              <a:ext cx="2688" cy="2112"/>
            </a:xfrm>
            <a:custGeom>
              <a:avLst/>
              <a:gdLst>
                <a:gd name="T0" fmla="*/ 0 w 2688"/>
                <a:gd name="T1" fmla="*/ 0 h 2160"/>
                <a:gd name="T2" fmla="*/ 1344 w 2688"/>
                <a:gd name="T3" fmla="*/ 588 h 2160"/>
                <a:gd name="T4" fmla="*/ 2688 w 2688"/>
                <a:gd name="T5" fmla="*/ 1764 h 2160"/>
                <a:gd name="T6" fmla="*/ 0 60000 65536"/>
                <a:gd name="T7" fmla="*/ 0 60000 65536"/>
                <a:gd name="T8" fmla="*/ 0 60000 65536"/>
                <a:gd name="T9" fmla="*/ 0 w 2688"/>
                <a:gd name="T10" fmla="*/ 0 h 2160"/>
                <a:gd name="T11" fmla="*/ 2688 w 2688"/>
                <a:gd name="T12" fmla="*/ 2160 h 2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8" h="2160">
                  <a:moveTo>
                    <a:pt x="0" y="0"/>
                  </a:moveTo>
                  <a:lnTo>
                    <a:pt x="1344" y="720"/>
                  </a:lnTo>
                  <a:lnTo>
                    <a:pt x="2688" y="2160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5" name="Text Box 15"/>
            <p:cNvSpPr txBox="1">
              <a:spLocks noChangeArrowheads="1"/>
            </p:cNvSpPr>
            <p:nvPr/>
          </p:nvSpPr>
          <p:spPr bwMode="auto">
            <a:xfrm>
              <a:off x="3600" y="1310"/>
              <a:ext cx="1289" cy="3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600">
                  <a:solidFill>
                    <a:schemeClr val="tx2"/>
                  </a:solidFill>
                  <a:latin typeface="Times" charset="0"/>
                </a:rPr>
                <a:t>Feral colonies</a:t>
              </a:r>
            </a:p>
          </p:txBody>
        </p:sp>
        <p:sp>
          <p:nvSpPr>
            <p:cNvPr id="25616" name="Line 16"/>
            <p:cNvSpPr>
              <a:spLocks noChangeShapeType="1"/>
            </p:cNvSpPr>
            <p:nvPr/>
          </p:nvSpPr>
          <p:spPr bwMode="auto">
            <a:xfrm flipH="1">
              <a:off x="3168" y="1488"/>
              <a:ext cx="480" cy="43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pollen_forager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36550"/>
            <a:ext cx="19812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Causes of Colony Loss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800" dirty="0" smtClean="0">
                <a:solidFill>
                  <a:schemeClr val="tx2"/>
                </a:solidFill>
                <a:latin typeface="Times New Roman" charset="0"/>
              </a:rPr>
              <a:t>Large </a:t>
            </a:r>
            <a:r>
              <a:rPr lang="en-US" sz="2800" dirty="0">
                <a:solidFill>
                  <a:schemeClr val="tx2"/>
                </a:solidFill>
                <a:latin typeface="Times New Roman" charset="0"/>
              </a:rPr>
              <a:t>declines</a:t>
            </a:r>
            <a:r>
              <a:rPr lang="en-US" sz="2800" dirty="0" smtClean="0">
                <a:solidFill>
                  <a:schemeClr val="tx2"/>
                </a:solidFill>
                <a:latin typeface="Times New Roman" charset="0"/>
              </a:rPr>
              <a:t> starting in 1980s due </a:t>
            </a:r>
            <a:r>
              <a:rPr lang="en-US" sz="2800" dirty="0">
                <a:solidFill>
                  <a:schemeClr val="tx2"/>
                </a:solidFill>
                <a:latin typeface="Times New Roman" charset="0"/>
              </a:rPr>
              <a:t>to parasitic mite introduction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800" dirty="0">
                <a:solidFill>
                  <a:schemeClr val="tx2"/>
                </a:solidFill>
                <a:latin typeface="Times New Roman" charset="0"/>
              </a:rPr>
              <a:t>Recent declines attributed to Colony Collapse Disorder (CCD)</a:t>
            </a:r>
          </a:p>
          <a:p>
            <a:pPr lvl="1" eaLnBrk="1" hangingPunct="1">
              <a:lnSpc>
                <a:spcPct val="90000"/>
              </a:lnSpc>
              <a:buClr>
                <a:srgbClr val="008040"/>
              </a:buClr>
              <a:buFont typeface="Wingdings" charset="2"/>
              <a:buChar char="ü"/>
            </a:pPr>
            <a:r>
              <a:rPr lang="en-US" sz="2400" dirty="0">
                <a:solidFill>
                  <a:schemeClr val="tx2"/>
                </a:solidFill>
                <a:latin typeface="Times New Roman" charset="0"/>
              </a:rPr>
              <a:t>CCD involves rapid loss of adult bee population, leading to colony death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800" dirty="0">
                <a:solidFill>
                  <a:schemeClr val="tx2"/>
                </a:solidFill>
                <a:latin typeface="Times New Roman" charset="0"/>
              </a:rPr>
              <a:t>In Virginia, most colony losses occur during the winter</a:t>
            </a:r>
          </a:p>
          <a:p>
            <a:pPr lvl="1" eaLnBrk="1" hangingPunct="1">
              <a:lnSpc>
                <a:spcPct val="90000"/>
              </a:lnSpc>
              <a:buClr>
                <a:srgbClr val="008040"/>
              </a:buClr>
              <a:buFont typeface="Wingdings" charset="2"/>
              <a:buChar char="ü"/>
            </a:pPr>
            <a:r>
              <a:rPr lang="en-US" sz="2400" dirty="0">
                <a:solidFill>
                  <a:schemeClr val="tx2"/>
                </a:solidFill>
                <a:latin typeface="Times New Roman" charset="0"/>
              </a:rPr>
              <a:t>Some losses exhibit symptoms of CCD,</a:t>
            </a:r>
            <a:r>
              <a:rPr lang="en-US" sz="2400" dirty="0" smtClean="0">
                <a:solidFill>
                  <a:schemeClr val="tx2"/>
                </a:solidFill>
                <a:latin typeface="Times New Roman" charset="0"/>
              </a:rPr>
              <a:t> but </a:t>
            </a:r>
            <a:r>
              <a:rPr lang="en-US" sz="2400" dirty="0">
                <a:solidFill>
                  <a:schemeClr val="tx2"/>
                </a:solidFill>
                <a:latin typeface="Times New Roman" charset="0"/>
              </a:rPr>
              <a:t>colony health is a significant </a:t>
            </a:r>
            <a:r>
              <a:rPr lang="en-US" sz="2400" dirty="0" smtClean="0">
                <a:solidFill>
                  <a:schemeClr val="tx2"/>
                </a:solidFill>
                <a:latin typeface="Times New Roman" charset="0"/>
              </a:rPr>
              <a:t>factor</a:t>
            </a:r>
          </a:p>
          <a:p>
            <a:pPr lvl="1" eaLnBrk="1" hangingPunct="1">
              <a:lnSpc>
                <a:spcPct val="90000"/>
              </a:lnSpc>
              <a:buClr>
                <a:srgbClr val="008040"/>
              </a:buClr>
              <a:buFont typeface="Wingdings" charset="2"/>
              <a:buChar char="ü"/>
            </a:pPr>
            <a:r>
              <a:rPr lang="en-US" sz="2400" dirty="0">
                <a:solidFill>
                  <a:schemeClr val="tx2"/>
                </a:solidFill>
                <a:latin typeface="Times New Roman" charset="0"/>
              </a:rPr>
              <a:t>Impact of pesticides and pesticide residues </a:t>
            </a:r>
            <a:r>
              <a:rPr lang="en-US" sz="2400" dirty="0" smtClean="0">
                <a:solidFill>
                  <a:schemeClr val="tx2"/>
                </a:solidFill>
                <a:latin typeface="Times New Roman" charset="0"/>
              </a:rPr>
              <a:t>are largely </a:t>
            </a:r>
            <a:r>
              <a:rPr lang="en-US" sz="2400" dirty="0">
                <a:solidFill>
                  <a:schemeClr val="tx2"/>
                </a:solidFill>
                <a:latin typeface="Times New Roman" charset="0"/>
              </a:rPr>
              <a:t>unknown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endParaRPr lang="en-US" sz="2800" dirty="0">
              <a:solidFill>
                <a:schemeClr val="tx2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9" descr="varr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334000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4953000" cy="11430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/>
              </a:rPr>
              <a:t>Effects of the </a:t>
            </a:r>
            <a:r>
              <a:rPr lang="en-US" i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/>
              </a:rPr>
              <a:t>Varroa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/>
              </a:rPr>
              <a:t> Mite on Honey Bees</a:t>
            </a:r>
          </a:p>
        </p:txBody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382000" cy="4343400"/>
          </a:xfrm>
          <a:noFill/>
        </p:spPr>
        <p:txBody>
          <a:bodyPr lIns="90487" tIns="44450" rIns="90487" bIns="44450"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SzPct val="115000"/>
            </a:pPr>
            <a:r>
              <a:rPr lang="en-US" sz="2400" dirty="0">
                <a:solidFill>
                  <a:srgbClr val="00004C"/>
                </a:solidFill>
                <a:latin typeface="Times New Roman" charset="0"/>
              </a:rPr>
              <a:t>Feeding of the mites causes damage to the developing bees: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Font typeface="Wingdings" charset="2"/>
              <a:buChar char="ü"/>
            </a:pPr>
            <a:r>
              <a:rPr lang="en-US" sz="2400" dirty="0">
                <a:solidFill>
                  <a:srgbClr val="00004C"/>
                </a:solidFill>
                <a:latin typeface="Times New Roman" charset="0"/>
              </a:rPr>
              <a:t>feeding damages tissue, can shorten bee’s life span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Clr>
                <a:srgbClr val="008000"/>
              </a:buClr>
              <a:buFont typeface="Wingdings" charset="2"/>
              <a:buChar char="ü"/>
            </a:pPr>
            <a:r>
              <a:rPr lang="en-US" sz="2400" dirty="0">
                <a:solidFill>
                  <a:srgbClr val="00004C"/>
                </a:solidFill>
                <a:latin typeface="Times New Roman" charset="0"/>
              </a:rPr>
              <a:t>mites vector </a:t>
            </a:r>
            <a:r>
              <a:rPr lang="en-US" sz="2400" dirty="0" smtClean="0">
                <a:solidFill>
                  <a:srgbClr val="00004C"/>
                </a:solidFill>
                <a:latin typeface="Times New Roman" charset="0"/>
              </a:rPr>
              <a:t>virus to pupae, </a:t>
            </a:r>
            <a:r>
              <a:rPr lang="en-US" sz="2400" dirty="0">
                <a:solidFill>
                  <a:srgbClr val="00004C"/>
                </a:solidFill>
                <a:latin typeface="Times New Roman" charset="0"/>
              </a:rPr>
              <a:t>DWV (deformed wing virus)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FF0000"/>
              </a:buClr>
              <a:buSzPct val="115000"/>
            </a:pPr>
            <a:r>
              <a:rPr lang="en-US" sz="2400" dirty="0">
                <a:solidFill>
                  <a:srgbClr val="00004C"/>
                </a:solidFill>
                <a:latin typeface="Times New Roman" charset="0"/>
              </a:rPr>
              <a:t>Mite feeding </a:t>
            </a:r>
            <a:r>
              <a:rPr lang="en-US" sz="2400" dirty="0" smtClean="0">
                <a:solidFill>
                  <a:srgbClr val="00004C"/>
                </a:solidFill>
                <a:latin typeface="Times New Roman" charset="0"/>
              </a:rPr>
              <a:t>has </a:t>
            </a:r>
            <a:r>
              <a:rPr lang="en-US" sz="2400" dirty="0">
                <a:solidFill>
                  <a:srgbClr val="00004C"/>
                </a:solidFill>
                <a:latin typeface="Times New Roman" charset="0"/>
              </a:rPr>
              <a:t>been associated with an increased incidence of viral diseases in adults (chronic and acute bee </a:t>
            </a:r>
            <a:r>
              <a:rPr lang="en-US" sz="2400" dirty="0" smtClean="0">
                <a:solidFill>
                  <a:srgbClr val="00004C"/>
                </a:solidFill>
                <a:latin typeface="Times New Roman" charset="0"/>
              </a:rPr>
              <a:t>paralysis, IAPV)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FF0000"/>
              </a:buClr>
              <a:buSzPct val="115000"/>
            </a:pPr>
            <a:r>
              <a:rPr lang="en-US" sz="2400" dirty="0" err="1">
                <a:solidFill>
                  <a:srgbClr val="00004C"/>
                </a:solidFill>
                <a:latin typeface="Times New Roman" charset="0"/>
              </a:rPr>
              <a:t>Varroa</a:t>
            </a:r>
            <a:r>
              <a:rPr lang="en-US" sz="2400" dirty="0">
                <a:solidFill>
                  <a:srgbClr val="00004C"/>
                </a:solidFill>
                <a:latin typeface="Times New Roman" charset="0"/>
              </a:rPr>
              <a:t> mites increase stress on </a:t>
            </a:r>
            <a:r>
              <a:rPr lang="en-US" sz="2400" dirty="0" smtClean="0">
                <a:solidFill>
                  <a:srgbClr val="00004C"/>
                </a:solidFill>
                <a:latin typeface="Times New Roman" charset="0"/>
              </a:rPr>
              <a:t>colonies, suppress bee’s immune system, and </a:t>
            </a:r>
            <a:r>
              <a:rPr lang="en-US" sz="2400" dirty="0">
                <a:solidFill>
                  <a:srgbClr val="00004C"/>
                </a:solidFill>
                <a:latin typeface="Times New Roman" charset="0"/>
              </a:rPr>
              <a:t>increase susceptibility to other diseases such as </a:t>
            </a:r>
            <a:r>
              <a:rPr lang="en-US" sz="2400" dirty="0" smtClean="0">
                <a:solidFill>
                  <a:srgbClr val="00004C"/>
                </a:solidFill>
                <a:latin typeface="Times New Roman" charset="0"/>
              </a:rPr>
              <a:t>Nosema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FF0000"/>
              </a:buClr>
              <a:buSzPct val="115000"/>
            </a:pPr>
            <a:r>
              <a:rPr lang="en-US" sz="2400" dirty="0">
                <a:solidFill>
                  <a:srgbClr val="00004C"/>
                </a:solidFill>
                <a:latin typeface="Times New Roman" charset="0"/>
              </a:rPr>
              <a:t>Major factor in increased winter </a:t>
            </a:r>
            <a:r>
              <a:rPr lang="en-US" sz="2400" dirty="0" smtClean="0">
                <a:solidFill>
                  <a:srgbClr val="00004C"/>
                </a:solidFill>
                <a:latin typeface="Times New Roman" charset="0"/>
              </a:rPr>
              <a:t>losses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FF0000"/>
              </a:buClr>
              <a:buSzPct val="115000"/>
            </a:pPr>
            <a:r>
              <a:rPr lang="en-US" sz="2400" dirty="0" smtClean="0">
                <a:solidFill>
                  <a:srgbClr val="00004C"/>
                </a:solidFill>
                <a:latin typeface="Times New Roman" charset="0"/>
              </a:rPr>
              <a:t>Control of </a:t>
            </a:r>
            <a:r>
              <a:rPr lang="en-US" sz="2400" dirty="0" err="1" smtClean="0">
                <a:solidFill>
                  <a:srgbClr val="00004C"/>
                </a:solidFill>
                <a:latin typeface="Times New Roman" charset="0"/>
              </a:rPr>
              <a:t>varroa</a:t>
            </a:r>
            <a:r>
              <a:rPr lang="en-US" sz="2400" dirty="0" smtClean="0">
                <a:solidFill>
                  <a:srgbClr val="00004C"/>
                </a:solidFill>
                <a:latin typeface="Times New Roman" charset="0"/>
              </a:rPr>
              <a:t> mites has been a major concern</a:t>
            </a:r>
            <a:endParaRPr lang="en-US" sz="2400" dirty="0">
              <a:solidFill>
                <a:srgbClr val="00004C"/>
              </a:solidFill>
              <a:latin typeface="Times New Roman" charset="0"/>
            </a:endParaRPr>
          </a:p>
        </p:txBody>
      </p:sp>
      <p:pic>
        <p:nvPicPr>
          <p:cNvPr id="29701" name="Picture 10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28600"/>
            <a:ext cx="29464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Colony Collapse Disorder (CCD)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15000"/>
              </a:spcAft>
              <a:buClr>
                <a:srgbClr val="FF0000"/>
              </a:buClr>
            </a:pPr>
            <a:r>
              <a:rPr lang="en-US" sz="2800">
                <a:solidFill>
                  <a:srgbClr val="000073"/>
                </a:solidFill>
                <a:latin typeface="Times New Roman" charset="0"/>
              </a:rPr>
              <a:t>Sudden loss of a colony’s population of adult bees leading to colony death</a:t>
            </a:r>
          </a:p>
          <a:p>
            <a:pPr eaLnBrk="1" hangingPunct="1">
              <a:lnSpc>
                <a:spcPct val="90000"/>
              </a:lnSpc>
              <a:spcAft>
                <a:spcPct val="15000"/>
              </a:spcAft>
              <a:buClr>
                <a:srgbClr val="FF0000"/>
              </a:buClr>
            </a:pPr>
            <a:r>
              <a:rPr lang="en-US" sz="2800">
                <a:solidFill>
                  <a:srgbClr val="000073"/>
                </a:solidFill>
                <a:latin typeface="Times New Roman" charset="0"/>
              </a:rPr>
              <a:t>Disorder is characterized by:</a:t>
            </a:r>
          </a:p>
          <a:p>
            <a:pPr lvl="1" eaLnBrk="1" hangingPunct="1">
              <a:lnSpc>
                <a:spcPct val="90000"/>
              </a:lnSpc>
              <a:spcAft>
                <a:spcPct val="15000"/>
              </a:spcAft>
              <a:buClr>
                <a:srgbClr val="008040"/>
              </a:buClr>
              <a:buFont typeface="Wingdings" charset="2"/>
              <a:buChar char="ü"/>
            </a:pPr>
            <a:r>
              <a:rPr lang="en-US" sz="2400">
                <a:solidFill>
                  <a:srgbClr val="000073"/>
                </a:solidFill>
                <a:latin typeface="Times New Roman" charset="0"/>
              </a:rPr>
              <a:t>An absence of adult bees in colonies with few dead bees, if any, in the hive or in front of the hive</a:t>
            </a:r>
          </a:p>
          <a:p>
            <a:pPr lvl="1" eaLnBrk="1" hangingPunct="1">
              <a:lnSpc>
                <a:spcPct val="90000"/>
              </a:lnSpc>
              <a:spcAft>
                <a:spcPct val="15000"/>
              </a:spcAft>
              <a:buClr>
                <a:srgbClr val="008040"/>
              </a:buClr>
              <a:buFont typeface="Wingdings" charset="2"/>
              <a:buChar char="ü"/>
            </a:pPr>
            <a:r>
              <a:rPr lang="en-US" sz="2400">
                <a:solidFill>
                  <a:srgbClr val="000073"/>
                </a:solidFill>
                <a:latin typeface="Times New Roman" charset="0"/>
              </a:rPr>
              <a:t>Frequent presence of capped brood in colonies</a:t>
            </a:r>
          </a:p>
          <a:p>
            <a:pPr lvl="1" eaLnBrk="1" hangingPunct="1">
              <a:lnSpc>
                <a:spcPct val="90000"/>
              </a:lnSpc>
              <a:spcAft>
                <a:spcPct val="15000"/>
              </a:spcAft>
              <a:buClr>
                <a:srgbClr val="008040"/>
              </a:buClr>
              <a:buFont typeface="Wingdings" charset="2"/>
              <a:buChar char="ü"/>
            </a:pPr>
            <a:r>
              <a:rPr lang="en-US" sz="2400">
                <a:solidFill>
                  <a:srgbClr val="000073"/>
                </a:solidFill>
                <a:latin typeface="Times New Roman" charset="0"/>
              </a:rPr>
              <a:t>Presence of food reserves (honey, pollen) that had not been robbed out, and hives not attacked by pests such as wax moths</a:t>
            </a:r>
          </a:p>
          <a:p>
            <a:pPr lvl="1" eaLnBrk="1" hangingPunct="1">
              <a:lnSpc>
                <a:spcPct val="90000"/>
              </a:lnSpc>
              <a:spcAft>
                <a:spcPct val="15000"/>
              </a:spcAft>
              <a:buClr>
                <a:srgbClr val="008040"/>
              </a:buClr>
              <a:buFont typeface="Wingdings" charset="2"/>
              <a:buChar char="ü"/>
            </a:pPr>
            <a:r>
              <a:rPr lang="en-US" sz="2400">
                <a:solidFill>
                  <a:srgbClr val="000073"/>
                </a:solidFill>
                <a:latin typeface="Times New Roman" charset="0"/>
              </a:rPr>
              <a:t>In colonies that still have bees, characterized by small clusters with a laying queen, not responsive to stimulative feeding</a:t>
            </a:r>
          </a:p>
          <a:p>
            <a:pPr eaLnBrk="1" hangingPunct="1">
              <a:lnSpc>
                <a:spcPct val="90000"/>
              </a:lnSpc>
              <a:spcAft>
                <a:spcPct val="15000"/>
              </a:spcAft>
            </a:pPr>
            <a:endParaRPr lang="en-US" sz="2800">
              <a:solidFill>
                <a:srgbClr val="000073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2835</TotalTime>
  <Words>1991</Words>
  <Application>Microsoft Office PowerPoint</Application>
  <PresentationFormat>On-screen Show (4:3)</PresentationFormat>
  <Paragraphs>226</Paragraphs>
  <Slides>33</Slides>
  <Notes>32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Blank Presentation</vt:lpstr>
      <vt:lpstr>Worksheet</vt:lpstr>
      <vt:lpstr>Microsoft Excel 97-2003 Worksheet</vt:lpstr>
      <vt:lpstr>Bee Health in North America Understanding Colony Decline</vt:lpstr>
      <vt:lpstr>There are approximately 3500 species of bees in North America (Tripplehorn and Johnson. 2005)</vt:lpstr>
      <vt:lpstr>Non-Apis Bees as Pollinators</vt:lpstr>
      <vt:lpstr>Value of Bee Pollination</vt:lpstr>
      <vt:lpstr>Current Status of Honey Bees</vt:lpstr>
      <vt:lpstr>PowerPoint Presentation</vt:lpstr>
      <vt:lpstr>Causes of Colony Loss</vt:lpstr>
      <vt:lpstr>Effects of the Varroa Mite on Honey Bees</vt:lpstr>
      <vt:lpstr>Colony Collapse Disorder (CCD)</vt:lpstr>
      <vt:lpstr>Colony Collapse Disorder</vt:lpstr>
      <vt:lpstr>Colony Collapse vs. Winter Loss</vt:lpstr>
      <vt:lpstr>CCD - A New or Old Problem?</vt:lpstr>
      <vt:lpstr>Causes of Honey Bee Colony Decline</vt:lpstr>
      <vt:lpstr>Where Do We Stand On CCD and Colony Decline?</vt:lpstr>
      <vt:lpstr>Pesticides and Bees</vt:lpstr>
      <vt:lpstr>PowerPoint Presentation</vt:lpstr>
      <vt:lpstr>Neonicotinoid Insecticides</vt:lpstr>
      <vt:lpstr>Neonicotinoid “Problems”</vt:lpstr>
      <vt:lpstr>Are Neonicotinoids Really the Problem?</vt:lpstr>
      <vt:lpstr>Are Neonicotinoids Really the Problem?</vt:lpstr>
      <vt:lpstr>PowerPoint Presentation</vt:lpstr>
      <vt:lpstr>PowerPoint Presentation</vt:lpstr>
      <vt:lpstr>Residues in Hive Materials</vt:lpstr>
      <vt:lpstr>Residues in Hive Materials</vt:lpstr>
      <vt:lpstr>Miticide Effects on Colony Health</vt:lpstr>
      <vt:lpstr>Effects of Pesticide Residues in Comb on Colony Health</vt:lpstr>
      <vt:lpstr>Pesticide Effects on Colony Health</vt:lpstr>
      <vt:lpstr>Bee Pathogens and Colony Health</vt:lpstr>
      <vt:lpstr>Status of Nosema in Virginia</vt:lpstr>
      <vt:lpstr>Pesticide/Pathogen and Pathogen/Pathogen Interactions</vt:lpstr>
      <vt:lpstr>Cell Phones and CCD - Is there a link?</vt:lpstr>
      <vt:lpstr>Bee Health and Colony Decline in Context</vt:lpstr>
      <vt:lpstr>Collaborators and Acknowledgements</vt:lpstr>
    </vt:vector>
  </TitlesOfParts>
  <Company>Office 2004 Test Drive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Honey Bees, Beekeeping and  Agriculture</dc:title>
  <dc:creator>Office 2004 Test Drive User</dc:creator>
  <cp:lastModifiedBy>nealk</cp:lastModifiedBy>
  <cp:revision>90</cp:revision>
  <cp:lastPrinted>2008-01-16T14:24:23Z</cp:lastPrinted>
  <dcterms:created xsi:type="dcterms:W3CDTF">2013-02-04T15:44:00Z</dcterms:created>
  <dcterms:modified xsi:type="dcterms:W3CDTF">2013-02-06T15:50:15Z</dcterms:modified>
</cp:coreProperties>
</file>